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312" r:id="rId6"/>
    <p:sldId id="305" r:id="rId7"/>
    <p:sldId id="315" r:id="rId8"/>
    <p:sldId id="306" r:id="rId9"/>
    <p:sldId id="313" r:id="rId10"/>
    <p:sldId id="308" r:id="rId11"/>
    <p:sldId id="264" r:id="rId12"/>
    <p:sldId id="314" r:id="rId13"/>
    <p:sldId id="309" r:id="rId14"/>
    <p:sldId id="316" r:id="rId15"/>
    <p:sldId id="310" r:id="rId16"/>
    <p:sldId id="287" r:id="rId17"/>
    <p:sldId id="307" r:id="rId18"/>
    <p:sldId id="300" r:id="rId19"/>
    <p:sldId id="295" r:id="rId20"/>
    <p:sldId id="294" r:id="rId21"/>
    <p:sldId id="259" r:id="rId22"/>
    <p:sldId id="311"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A8"/>
    <a:srgbClr val="F47D5B"/>
    <a:srgbClr val="FF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DAB22-87C7-1EF0-5710-DDF98B72C57F}" v="127" dt="2021-09-27T09:11:58.764"/>
    <p1510:client id="{C3883494-6E3C-0F64-ADF0-12E92362855C}" v="867" dt="2021-09-28T08:39:49.400"/>
    <p1510:client id="{D0D4FECB-63D8-79AB-1A42-C3F96FD2906E}" v="109" dt="2021-09-25T11:25:09.2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4673"/>
  </p:normalViewPr>
  <p:slideViewPr>
    <p:cSldViewPr>
      <p:cViewPr varScale="1">
        <p:scale>
          <a:sx n="108" d="100"/>
          <a:sy n="108" d="100"/>
        </p:scale>
        <p:origin x="9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36161-752A-4F71-8F0F-8054A3780834}" type="datetimeFigureOut">
              <a:rPr lang="nl-NL" smtClean="0"/>
              <a:t>28-9-2021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EDBFF-2357-4A35-AF48-AF498781BC2B}" type="slidenum">
              <a:rPr lang="nl-NL" smtClean="0"/>
              <a:t>‹#›</a:t>
            </a:fld>
            <a:endParaRPr lang="nl-NL"/>
          </a:p>
        </p:txBody>
      </p:sp>
    </p:spTree>
    <p:extLst>
      <p:ext uri="{BB962C8B-B14F-4D97-AF65-F5344CB8AC3E}">
        <p14:creationId xmlns:p14="http://schemas.microsoft.com/office/powerpoint/2010/main" val="3844461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02EDBFF-2357-4A35-AF48-AF498781BC2B}" type="slidenum">
              <a:rPr lang="nl-NL" smtClean="0"/>
              <a:t>1</a:t>
            </a:fld>
            <a:endParaRPr lang="nl-NL"/>
          </a:p>
        </p:txBody>
      </p:sp>
    </p:spTree>
    <p:extLst>
      <p:ext uri="{BB962C8B-B14F-4D97-AF65-F5344CB8AC3E}">
        <p14:creationId xmlns:p14="http://schemas.microsoft.com/office/powerpoint/2010/main" val="47774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02EDBFF-2357-4A35-AF48-AF498781BC2B}" type="slidenum">
              <a:rPr lang="nl-NL" smtClean="0"/>
              <a:t>2</a:t>
            </a:fld>
            <a:endParaRPr lang="nl-NL"/>
          </a:p>
        </p:txBody>
      </p:sp>
    </p:spTree>
    <p:extLst>
      <p:ext uri="{BB962C8B-B14F-4D97-AF65-F5344CB8AC3E}">
        <p14:creationId xmlns:p14="http://schemas.microsoft.com/office/powerpoint/2010/main" val="109153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6CAE5A0-EA24-4D4B-BBF0-5D798AFB3B90}" type="datetimeFigureOut">
              <a:rPr lang="nl-NL" smtClean="0"/>
              <a:t>28-9-2021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158228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6CAE5A0-EA24-4D4B-BBF0-5D798AFB3B90}" type="datetimeFigureOut">
              <a:rPr lang="nl-NL" smtClean="0"/>
              <a:t>28-9-2021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278892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6CAE5A0-EA24-4D4B-BBF0-5D798AFB3B90}" type="datetimeFigureOut">
              <a:rPr lang="nl-NL" smtClean="0"/>
              <a:t>28-9-2021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17543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6CAE5A0-EA24-4D4B-BBF0-5D798AFB3B90}" type="datetimeFigureOut">
              <a:rPr lang="nl-NL" smtClean="0"/>
              <a:t>28-9-2021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51864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6CAE5A0-EA24-4D4B-BBF0-5D798AFB3B90}" type="datetimeFigureOut">
              <a:rPr lang="nl-NL" smtClean="0"/>
              <a:t>28-9-2021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321486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6CAE5A0-EA24-4D4B-BBF0-5D798AFB3B90}" type="datetimeFigureOut">
              <a:rPr lang="nl-NL" smtClean="0"/>
              <a:t>28-9-2021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27852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6CAE5A0-EA24-4D4B-BBF0-5D798AFB3B90}" type="datetimeFigureOut">
              <a:rPr lang="nl-NL" smtClean="0"/>
              <a:t>28-9-2021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327897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6CAE5A0-EA24-4D4B-BBF0-5D798AFB3B90}" type="datetimeFigureOut">
              <a:rPr lang="nl-NL" smtClean="0"/>
              <a:t>28-9-2021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390837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6CAE5A0-EA24-4D4B-BBF0-5D798AFB3B90}" type="datetimeFigureOut">
              <a:rPr lang="nl-NL" smtClean="0"/>
              <a:t>28-9-2021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297389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6CAE5A0-EA24-4D4B-BBF0-5D798AFB3B90}" type="datetimeFigureOut">
              <a:rPr lang="nl-NL" smtClean="0"/>
              <a:t>28-9-2021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319644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6CAE5A0-EA24-4D4B-BBF0-5D798AFB3B90}" type="datetimeFigureOut">
              <a:rPr lang="nl-NL" smtClean="0"/>
              <a:t>28-9-2021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1A8DECD-B9FB-441E-A251-99E998832459}" type="slidenum">
              <a:rPr lang="nl-NL" smtClean="0"/>
              <a:t>‹#›</a:t>
            </a:fld>
            <a:endParaRPr lang="nl-NL"/>
          </a:p>
        </p:txBody>
      </p:sp>
    </p:spTree>
    <p:extLst>
      <p:ext uri="{BB962C8B-B14F-4D97-AF65-F5344CB8AC3E}">
        <p14:creationId xmlns:p14="http://schemas.microsoft.com/office/powerpoint/2010/main" val="56947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AE5A0-EA24-4D4B-BBF0-5D798AFB3B90}" type="datetimeFigureOut">
              <a:rPr lang="nl-NL" smtClean="0"/>
              <a:t>28-9-2021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8DECD-B9FB-441E-A251-99E998832459}" type="slidenum">
              <a:rPr lang="nl-NL" smtClean="0"/>
              <a:t>‹#›</a:t>
            </a:fld>
            <a:endParaRPr lang="nl-NL"/>
          </a:p>
        </p:txBody>
      </p:sp>
    </p:spTree>
    <p:extLst>
      <p:ext uri="{BB962C8B-B14F-4D97-AF65-F5344CB8AC3E}">
        <p14:creationId xmlns:p14="http://schemas.microsoft.com/office/powerpoint/2010/main" val="1748230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erbomen.nu/over-ons/de-partne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meerbomen.nu" TargetMode="External"/><Relationship Id="rId2" Type="http://schemas.openxmlformats.org/officeDocument/2006/relationships/hyperlink" Target="https://meerbomen.nu/nieuws/"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bZGHhVBfdew?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aFoTa6AMfLo?feature=oembed" TargetMode="Externa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CA1E5266-8199-5243-B420-1274E6B3279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72" b="40555"/>
          <a:stretch/>
        </p:blipFill>
        <p:spPr>
          <a:xfrm>
            <a:off x="0" y="1463774"/>
            <a:ext cx="9144000" cy="2938264"/>
          </a:xfrm>
          <a:prstGeom prst="rect">
            <a:avLst/>
          </a:prstGeom>
        </p:spPr>
      </p:pic>
      <p:sp>
        <p:nvSpPr>
          <p:cNvPr id="12" name="Rechthoek 11">
            <a:extLst>
              <a:ext uri="{FF2B5EF4-FFF2-40B4-BE49-F238E27FC236}">
                <a16:creationId xmlns:a16="http://schemas.microsoft.com/office/drawing/2014/main" id="{C65CF232-4A1A-144B-91B3-D7CA58067DA7}"/>
              </a:ext>
            </a:extLst>
          </p:cNvPr>
          <p:cNvSpPr/>
          <p:nvPr/>
        </p:nvSpPr>
        <p:spPr>
          <a:xfrm>
            <a:off x="2339752" y="2869060"/>
            <a:ext cx="4392488" cy="650726"/>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2F4D645E-E41A-C947-9223-51C1D074AAF4}"/>
              </a:ext>
            </a:extLst>
          </p:cNvPr>
          <p:cNvSpPr/>
          <p:nvPr/>
        </p:nvSpPr>
        <p:spPr>
          <a:xfrm>
            <a:off x="1691680" y="2070310"/>
            <a:ext cx="5760640" cy="650726"/>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3" name="Ondertitel 2"/>
          <p:cNvSpPr>
            <a:spLocks noGrp="1"/>
          </p:cNvSpPr>
          <p:nvPr>
            <p:ph type="subTitle" idx="1"/>
          </p:nvPr>
        </p:nvSpPr>
        <p:spPr>
          <a:xfrm>
            <a:off x="161764" y="4711079"/>
            <a:ext cx="8820472" cy="1698209"/>
          </a:xfrm>
        </p:spPr>
        <p:txBody>
          <a:bodyPr vert="horz" lIns="91440" tIns="45720" rIns="91440" bIns="45720" rtlCol="0" anchor="t">
            <a:normAutofit/>
          </a:bodyPr>
          <a:lstStyle/>
          <a:p>
            <a:endParaRPr lang="nl-NL" sz="4000" dirty="0">
              <a:solidFill>
                <a:schemeClr val="tx1"/>
              </a:solidFill>
              <a:latin typeface="Arial Black"/>
            </a:endParaRPr>
          </a:p>
        </p:txBody>
      </p:sp>
      <p:sp>
        <p:nvSpPr>
          <p:cNvPr id="5" name="Rectangle 4"/>
          <p:cNvSpPr>
            <a:spLocks noChangeArrowheads="1"/>
          </p:cNvSpPr>
          <p:nvPr/>
        </p:nvSpPr>
        <p:spPr bwMode="auto">
          <a:xfrm>
            <a:off x="0" y="3741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5"/>
          <p:cNvSpPr>
            <a:spLocks noChangeArrowheads="1"/>
          </p:cNvSpPr>
          <p:nvPr/>
        </p:nvSpPr>
        <p:spPr bwMode="auto">
          <a:xfrm>
            <a:off x="0" y="17728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100" b="1"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endParaRPr kumimoji="0" lang="nl-NL" alt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29729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100" b="1"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nl-NL" altLang="nl-NL"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41159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itchFamily="34" charset="0"/>
              <a:cs typeface="Arial" pitchFamily="34" charset="0"/>
            </a:endParaRPr>
          </a:p>
        </p:txBody>
      </p:sp>
      <p:sp>
        <p:nvSpPr>
          <p:cNvPr id="2" name="Titel 1"/>
          <p:cNvSpPr>
            <a:spLocks noGrp="1"/>
          </p:cNvSpPr>
          <p:nvPr>
            <p:ph type="ctrTitle"/>
          </p:nvPr>
        </p:nvSpPr>
        <p:spPr>
          <a:xfrm>
            <a:off x="685800" y="2474813"/>
            <a:ext cx="7772400" cy="1470025"/>
          </a:xfrm>
        </p:spPr>
        <p:txBody>
          <a:bodyPr>
            <a:normAutofit fontScale="90000"/>
          </a:bodyPr>
          <a:lstStyle/>
          <a:p>
            <a:pPr>
              <a:lnSpc>
                <a:spcPct val="150000"/>
              </a:lnSpc>
            </a:pPr>
            <a:r>
              <a:rPr lang="nl-NL" sz="3600" dirty="0">
                <a:solidFill>
                  <a:schemeClr val="bg1"/>
                </a:solidFill>
                <a:latin typeface="Berlin Sans FB Demi" panose="020E0802020502020306" pitchFamily="34" charset="0"/>
              </a:rPr>
              <a:t>EEN MILJOEN EXTRA BOMEN</a:t>
            </a:r>
            <a:br>
              <a:rPr lang="nl-NL" sz="3600" dirty="0">
                <a:solidFill>
                  <a:schemeClr val="bg1"/>
                </a:solidFill>
                <a:latin typeface="Berlin Sans FB Demi" panose="020E0802020502020306" pitchFamily="34" charset="0"/>
              </a:rPr>
            </a:br>
            <a:r>
              <a:rPr lang="nl-NL" sz="3600" dirty="0">
                <a:solidFill>
                  <a:schemeClr val="bg1"/>
                </a:solidFill>
                <a:latin typeface="Berlin Sans FB Demi" panose="020E0802020502020306" pitchFamily="34" charset="0"/>
              </a:rPr>
              <a:t>IN 2021</a:t>
            </a:r>
            <a:br>
              <a:rPr lang="nl-NL" dirty="0">
                <a:solidFill>
                  <a:schemeClr val="bg1"/>
                </a:solidFill>
                <a:latin typeface="HVD Comic Serif Pro" panose="02000506000000020004" pitchFamily="2" charset="77"/>
              </a:rPr>
            </a:br>
            <a:endParaRPr lang="nl-NL" dirty="0">
              <a:solidFill>
                <a:schemeClr val="bg1"/>
              </a:solidFill>
              <a:latin typeface="HVD Comic Serif Pro" panose="02000506000000020004" pitchFamily="2" charset="77"/>
            </a:endParaRPr>
          </a:p>
        </p:txBody>
      </p:sp>
      <p:pic>
        <p:nvPicPr>
          <p:cNvPr id="17" name="Afbeelding 16">
            <a:extLst>
              <a:ext uri="{FF2B5EF4-FFF2-40B4-BE49-F238E27FC236}">
                <a16:creationId xmlns:a16="http://schemas.microsoft.com/office/drawing/2014/main" id="{E2988550-9EAC-3945-964A-5A4BB8667D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33808"/>
            <a:ext cx="6590584" cy="1883024"/>
          </a:xfrm>
          <a:prstGeom prst="rect">
            <a:avLst/>
          </a:prstGeom>
        </p:spPr>
      </p:pic>
      <p:pic>
        <p:nvPicPr>
          <p:cNvPr id="9" name="Afbeelding 8"/>
          <p:cNvPicPr>
            <a:picLocks noChangeAspect="1"/>
          </p:cNvPicPr>
          <p:nvPr/>
        </p:nvPicPr>
        <p:blipFill>
          <a:blip r:embed="rId5"/>
          <a:stretch>
            <a:fillRect/>
          </a:stretch>
        </p:blipFill>
        <p:spPr>
          <a:xfrm>
            <a:off x="630127" y="5623229"/>
            <a:ext cx="2447925" cy="1143000"/>
          </a:xfrm>
          <a:prstGeom prst="rect">
            <a:avLst/>
          </a:prstGeom>
        </p:spPr>
      </p:pic>
      <p:pic>
        <p:nvPicPr>
          <p:cNvPr id="11" name="Afbeelding 10"/>
          <p:cNvPicPr>
            <a:picLocks noChangeAspect="1"/>
          </p:cNvPicPr>
          <p:nvPr/>
        </p:nvPicPr>
        <p:blipFill>
          <a:blip r:embed="rId6"/>
          <a:stretch>
            <a:fillRect/>
          </a:stretch>
        </p:blipFill>
        <p:spPr>
          <a:xfrm>
            <a:off x="6299795" y="5454282"/>
            <a:ext cx="2305050" cy="1190625"/>
          </a:xfrm>
          <a:prstGeom prst="rect">
            <a:avLst/>
          </a:prstGeom>
        </p:spPr>
      </p:pic>
      <p:pic>
        <p:nvPicPr>
          <p:cNvPr id="13" name="Afbeelding 12"/>
          <p:cNvPicPr>
            <a:picLocks noChangeAspect="1"/>
          </p:cNvPicPr>
          <p:nvPr/>
        </p:nvPicPr>
        <p:blipFill>
          <a:blip r:embed="rId7"/>
          <a:stretch>
            <a:fillRect/>
          </a:stretch>
        </p:blipFill>
        <p:spPr>
          <a:xfrm>
            <a:off x="3471862" y="5593809"/>
            <a:ext cx="2200275" cy="1076325"/>
          </a:xfrm>
          <a:prstGeom prst="rect">
            <a:avLst/>
          </a:prstGeom>
        </p:spPr>
      </p:pic>
    </p:spTree>
    <p:extLst>
      <p:ext uri="{BB962C8B-B14F-4D97-AF65-F5344CB8AC3E}">
        <p14:creationId xmlns:p14="http://schemas.microsoft.com/office/powerpoint/2010/main" val="2907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12776"/>
            <a:ext cx="8229600" cy="4525963"/>
          </a:xfrm>
        </p:spPr>
        <p:txBody>
          <a:bodyPr vert="horz" lIns="91440" tIns="45720" rIns="91440" bIns="45720" rtlCol="0" anchor="t">
            <a:noAutofit/>
          </a:bodyPr>
          <a:lstStyle/>
          <a:p>
            <a:endParaRPr lang="nl-NL" sz="2400" dirty="0">
              <a:latin typeface="Titillium Web" pitchFamily="2" charset="77"/>
            </a:endParaRPr>
          </a:p>
          <a:p>
            <a:r>
              <a:rPr lang="nl-NL" sz="2400" dirty="0">
                <a:latin typeface="Titillium Web" pitchFamily="2" charset="77"/>
              </a:rPr>
              <a:t>Geholpen? Dan mag je een boom mee naar huis!</a:t>
            </a:r>
          </a:p>
          <a:p>
            <a:r>
              <a:rPr lang="nl-NL" sz="2400" dirty="0">
                <a:latin typeface="Titillium Web"/>
              </a:rPr>
              <a:t>Einde </a:t>
            </a:r>
            <a:r>
              <a:rPr lang="nl-NL" sz="2400" err="1">
                <a:latin typeface="Titillium Web"/>
              </a:rPr>
              <a:t>oogstdag</a:t>
            </a:r>
            <a:r>
              <a:rPr lang="nl-NL" sz="2400" dirty="0">
                <a:latin typeface="Titillium Web"/>
              </a:rPr>
              <a:t>: plantlocaties komen halen of oogst naar de </a:t>
            </a:r>
            <a:r>
              <a:rPr lang="nl-NL" sz="2400" err="1">
                <a:latin typeface="Titillium Web"/>
              </a:rPr>
              <a:t>Bomenhub</a:t>
            </a:r>
            <a:r>
              <a:rPr lang="nl-NL" sz="2400" dirty="0">
                <a:latin typeface="Titillium Web"/>
              </a:rPr>
              <a:t>. </a:t>
            </a:r>
          </a:p>
          <a:p>
            <a:r>
              <a:rPr lang="nl-NL" sz="2400" dirty="0">
                <a:latin typeface="Titillium Web" pitchFamily="2" charset="77"/>
              </a:rPr>
              <a:t>In de hub: op soort inkuilen en in de Bomenplanner zetten. </a:t>
            </a:r>
          </a:p>
          <a:p>
            <a:r>
              <a:rPr lang="nl-NL" sz="2400" dirty="0">
                <a:latin typeface="Titillium Web"/>
              </a:rPr>
              <a:t>Staat er een mooie selectie in de </a:t>
            </a:r>
            <a:r>
              <a:rPr lang="nl-NL" sz="2400" err="1">
                <a:latin typeface="Titillium Web"/>
              </a:rPr>
              <a:t>Bomenhub</a:t>
            </a:r>
            <a:r>
              <a:rPr lang="nl-NL" sz="2400" dirty="0">
                <a:latin typeface="Titillium Web"/>
              </a:rPr>
              <a:t>, dan kunnen plantlocaties halen. </a:t>
            </a:r>
            <a:endParaRPr lang="nl-NL" sz="2400" dirty="0">
              <a:latin typeface="Titillium Web" pitchFamily="2" charset="77"/>
            </a:endParaRPr>
          </a:p>
          <a:p>
            <a:r>
              <a:rPr lang="nl-NL" sz="2400">
                <a:latin typeface="Titillium Web"/>
              </a:rPr>
              <a:t>Doel: elke plantlocatie &gt;8 soorten voor biodiversiteit!</a:t>
            </a:r>
          </a:p>
          <a:p>
            <a:r>
              <a:rPr lang="nl-NL" sz="2400">
                <a:latin typeface="Titillium Web"/>
              </a:rPr>
              <a:t>Rekening houden met grondsoort en exoten enkel in overleg</a:t>
            </a:r>
            <a:endParaRPr lang="nl-NL">
              <a:latin typeface="Calibri"/>
              <a:cs typeface="Calibri"/>
            </a:endParaRPr>
          </a:p>
          <a:p>
            <a:pPr marL="457200" indent="-457200"/>
            <a:r>
              <a:rPr lang="nl-NL" sz="2400">
                <a:latin typeface="Titillium Web"/>
                <a:ea typeface="+mn-lt"/>
                <a:cs typeface="Calibri"/>
              </a:rPr>
              <a:t>2 'shuffleweekenden' om bulksoorten </a:t>
            </a:r>
            <a:r>
              <a:rPr lang="nl-NL" sz="2400">
                <a:latin typeface="Titillium Web"/>
                <a:cs typeface="Calibri"/>
              </a:rPr>
              <a:t>te verdelen over land.</a:t>
            </a:r>
            <a:r>
              <a:rPr lang="nl-NL" sz="2400" dirty="0">
                <a:latin typeface="Calibri"/>
                <a:cs typeface="Calibri"/>
              </a:rPr>
              <a:t> </a:t>
            </a:r>
          </a:p>
          <a:p>
            <a:pPr marL="0" indent="0">
              <a:buNone/>
            </a:pPr>
            <a:endParaRPr lang="nl-NL" sz="2400" dirty="0">
              <a:latin typeface="Titillium Web" pitchFamily="2" charset="77"/>
            </a:endParaRPr>
          </a:p>
        </p:txBody>
      </p:sp>
      <p:sp>
        <p:nvSpPr>
          <p:cNvPr id="5" name="Titel 4">
            <a:extLst>
              <a:ext uri="{FF2B5EF4-FFF2-40B4-BE49-F238E27FC236}">
                <a16:creationId xmlns:a16="http://schemas.microsoft.com/office/drawing/2014/main" id="{E5D084E7-1052-4A47-8B53-B6CD089E0F66}"/>
              </a:ext>
            </a:extLst>
          </p:cNvPr>
          <p:cNvSpPr>
            <a:spLocks noGrp="1"/>
          </p:cNvSpPr>
          <p:nvPr>
            <p:ph type="title"/>
          </p:nvPr>
        </p:nvSpPr>
        <p:spPr/>
        <p:txBody>
          <a:bodyPr/>
          <a:lstStyle/>
          <a:p>
            <a:endParaRPr lang="nl-NL"/>
          </a:p>
        </p:txBody>
      </p:sp>
      <p:sp>
        <p:nvSpPr>
          <p:cNvPr id="6" name="Rechthoek 5">
            <a:extLst>
              <a:ext uri="{FF2B5EF4-FFF2-40B4-BE49-F238E27FC236}">
                <a16:creationId xmlns:a16="http://schemas.microsoft.com/office/drawing/2014/main" id="{607737CF-30D4-5741-A708-ACD4F321C497}"/>
              </a:ext>
            </a:extLst>
          </p:cNvPr>
          <p:cNvSpPr/>
          <p:nvPr/>
        </p:nvSpPr>
        <p:spPr>
          <a:xfrm>
            <a:off x="-19436" y="0"/>
            <a:ext cx="9163436" cy="1417638"/>
          </a:xfrm>
          <a:prstGeom prst="rect">
            <a:avLst/>
          </a:prstGeom>
          <a:solidFill>
            <a:srgbClr val="00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Titel 1">
            <a:extLst>
              <a:ext uri="{FF2B5EF4-FFF2-40B4-BE49-F238E27FC236}">
                <a16:creationId xmlns:a16="http://schemas.microsoft.com/office/drawing/2014/main" id="{1EB6E174-BDB7-984B-BAD9-75BF6EB00A28}"/>
              </a:ext>
            </a:extLst>
          </p:cNvPr>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b="1" dirty="0">
                <a:solidFill>
                  <a:schemeClr val="bg1"/>
                </a:solidFill>
                <a:latin typeface="HVD Comic Serif Pro" panose="02000506000000020004" pitchFamily="2" charset="77"/>
              </a:rPr>
              <a:t>HOE WERKT HET - VERDELEN</a:t>
            </a:r>
          </a:p>
        </p:txBody>
      </p:sp>
      <p:cxnSp>
        <p:nvCxnSpPr>
          <p:cNvPr id="8" name="Rechte verbindingslijn 7">
            <a:extLst>
              <a:ext uri="{FF2B5EF4-FFF2-40B4-BE49-F238E27FC236}">
                <a16:creationId xmlns:a16="http://schemas.microsoft.com/office/drawing/2014/main" id="{4537D212-1834-BE44-B7D8-937AA5052764}"/>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17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12776"/>
            <a:ext cx="8229600" cy="4525963"/>
          </a:xfrm>
        </p:spPr>
        <p:txBody>
          <a:bodyPr vert="horz" lIns="91440" tIns="45720" rIns="91440" bIns="45720" rtlCol="0" anchor="t">
            <a:noAutofit/>
          </a:bodyPr>
          <a:lstStyle/>
          <a:p>
            <a:endParaRPr lang="nl-NL" sz="2400" dirty="0">
              <a:latin typeface="Titillium Web" pitchFamily="2" charset="77"/>
            </a:endParaRPr>
          </a:p>
          <a:p>
            <a:r>
              <a:rPr lang="nl-NL" sz="2400">
                <a:latin typeface="Titillium Web"/>
                <a:cs typeface="Calibri"/>
              </a:rPr>
              <a:t>Hubs hebben spilfunctie</a:t>
            </a:r>
            <a:endParaRPr lang="nl-NL" sz="2400" dirty="0">
              <a:latin typeface="Titillium Web"/>
              <a:cs typeface="Calibri"/>
            </a:endParaRPr>
          </a:p>
          <a:p>
            <a:r>
              <a:rPr lang="nl-NL" sz="2400">
                <a:latin typeface="Titillium Web"/>
                <a:cs typeface="Calibri"/>
              </a:rPr>
              <a:t>Hoeven niet groot te zijn, wel kennis aanwezig voor goede verdeling</a:t>
            </a:r>
            <a:endParaRPr lang="nl-NL" sz="2400" dirty="0">
              <a:latin typeface="Titillium Web"/>
              <a:cs typeface="Calibri"/>
            </a:endParaRPr>
          </a:p>
          <a:p>
            <a:r>
              <a:rPr lang="nl-NL" sz="2400">
                <a:latin typeface="Titillium Web"/>
                <a:cs typeface="Calibri"/>
              </a:rPr>
              <a:t>Op plaatje: 10*10 vak met &gt;5000 boompjes en struiken, gebundeld en gesorteerd op soort. </a:t>
            </a:r>
            <a:endParaRPr lang="nl-NL" sz="2400" dirty="0">
              <a:latin typeface="Titillium Web" pitchFamily="2" charset="77"/>
              <a:cs typeface="Calibri"/>
            </a:endParaRPr>
          </a:p>
          <a:p>
            <a:endParaRPr lang="nl-NL" sz="2400" dirty="0">
              <a:latin typeface="Titillium Web" pitchFamily="2" charset="77"/>
            </a:endParaRPr>
          </a:p>
        </p:txBody>
      </p:sp>
      <p:sp>
        <p:nvSpPr>
          <p:cNvPr id="5" name="Titel 4">
            <a:extLst>
              <a:ext uri="{FF2B5EF4-FFF2-40B4-BE49-F238E27FC236}">
                <a16:creationId xmlns:a16="http://schemas.microsoft.com/office/drawing/2014/main" id="{E5D084E7-1052-4A47-8B53-B6CD089E0F66}"/>
              </a:ext>
            </a:extLst>
          </p:cNvPr>
          <p:cNvSpPr>
            <a:spLocks noGrp="1"/>
          </p:cNvSpPr>
          <p:nvPr>
            <p:ph type="title"/>
          </p:nvPr>
        </p:nvSpPr>
        <p:spPr/>
        <p:txBody>
          <a:bodyPr/>
          <a:lstStyle/>
          <a:p>
            <a:endParaRPr lang="nl-NL"/>
          </a:p>
        </p:txBody>
      </p:sp>
      <p:sp>
        <p:nvSpPr>
          <p:cNvPr id="6" name="Rechthoek 5">
            <a:extLst>
              <a:ext uri="{FF2B5EF4-FFF2-40B4-BE49-F238E27FC236}">
                <a16:creationId xmlns:a16="http://schemas.microsoft.com/office/drawing/2014/main" id="{607737CF-30D4-5741-A708-ACD4F321C497}"/>
              </a:ext>
            </a:extLst>
          </p:cNvPr>
          <p:cNvSpPr/>
          <p:nvPr/>
        </p:nvSpPr>
        <p:spPr>
          <a:xfrm>
            <a:off x="-19436" y="0"/>
            <a:ext cx="9163436" cy="1417638"/>
          </a:xfrm>
          <a:prstGeom prst="rect">
            <a:avLst/>
          </a:prstGeom>
          <a:solidFill>
            <a:srgbClr val="00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Titel 1">
            <a:extLst>
              <a:ext uri="{FF2B5EF4-FFF2-40B4-BE49-F238E27FC236}">
                <a16:creationId xmlns:a16="http://schemas.microsoft.com/office/drawing/2014/main" id="{1EB6E174-BDB7-984B-BAD9-75BF6EB00A28}"/>
              </a:ext>
            </a:extLst>
          </p:cNvPr>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b="1">
                <a:solidFill>
                  <a:schemeClr val="bg1"/>
                </a:solidFill>
                <a:latin typeface="HVD Comic Serif Pro"/>
              </a:rPr>
              <a:t>HOE WERKT HET - HUB</a:t>
            </a:r>
            <a:endParaRPr lang="nl-NL" b="1" dirty="0">
              <a:solidFill>
                <a:schemeClr val="bg1"/>
              </a:solidFill>
              <a:latin typeface="HVD Comic Serif Pro" panose="02000506000000020004" pitchFamily="2" charset="77"/>
            </a:endParaRPr>
          </a:p>
        </p:txBody>
      </p:sp>
      <p:cxnSp>
        <p:nvCxnSpPr>
          <p:cNvPr id="8" name="Rechte verbindingslijn 7">
            <a:extLst>
              <a:ext uri="{FF2B5EF4-FFF2-40B4-BE49-F238E27FC236}">
                <a16:creationId xmlns:a16="http://schemas.microsoft.com/office/drawing/2014/main" id="{4537D212-1834-BE44-B7D8-937AA5052764}"/>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3">
            <a:extLst>
              <a:ext uri="{FF2B5EF4-FFF2-40B4-BE49-F238E27FC236}">
                <a16:creationId xmlns:a16="http://schemas.microsoft.com/office/drawing/2014/main" id="{1B23575F-5DEB-4261-997C-48B9A47A8EE0}"/>
              </a:ext>
            </a:extLst>
          </p:cNvPr>
          <p:cNvPicPr>
            <a:picLocks noChangeAspect="1"/>
          </p:cNvPicPr>
          <p:nvPr/>
        </p:nvPicPr>
        <p:blipFill>
          <a:blip r:embed="rId2"/>
          <a:stretch>
            <a:fillRect/>
          </a:stretch>
        </p:blipFill>
        <p:spPr>
          <a:xfrm>
            <a:off x="1932318" y="4007276"/>
            <a:ext cx="4347713" cy="2587310"/>
          </a:xfrm>
          <a:prstGeom prst="rect">
            <a:avLst/>
          </a:prstGeom>
        </p:spPr>
      </p:pic>
    </p:spTree>
    <p:extLst>
      <p:ext uri="{BB962C8B-B14F-4D97-AF65-F5344CB8AC3E}">
        <p14:creationId xmlns:p14="http://schemas.microsoft.com/office/powerpoint/2010/main" val="378091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12776"/>
            <a:ext cx="8229600" cy="4525963"/>
          </a:xfrm>
        </p:spPr>
        <p:txBody>
          <a:bodyPr vert="horz" lIns="91440" tIns="45720" rIns="91440" bIns="45720" rtlCol="0" anchor="t">
            <a:noAutofit/>
          </a:bodyPr>
          <a:lstStyle/>
          <a:p>
            <a:endParaRPr lang="nl-NL" sz="2400" dirty="0">
              <a:latin typeface="Titillium Web" pitchFamily="2" charset="77"/>
            </a:endParaRPr>
          </a:p>
          <a:p>
            <a:r>
              <a:rPr lang="nl-NL" sz="2400" dirty="0">
                <a:latin typeface="Titillium Web" pitchFamily="2" charset="77"/>
              </a:rPr>
              <a:t>In juli 1 miljoen bomen aangevraagd door 1200 plantlocaties: 268 voedselbossen, 40 boeren, 140 bedrijven en vele burgers. </a:t>
            </a:r>
          </a:p>
          <a:p>
            <a:r>
              <a:rPr lang="nl-NL" sz="2400" dirty="0">
                <a:latin typeface="Titillium Web" pitchFamily="2" charset="77"/>
              </a:rPr>
              <a:t>Hagen, heggen, bosjes, lanen</a:t>
            </a:r>
          </a:p>
          <a:p>
            <a:r>
              <a:rPr lang="nl-NL" sz="2400">
                <a:latin typeface="Titillium Web"/>
              </a:rPr>
              <a:t>Planten: 1 boom/struik per m2. Hoe </a:t>
            </a:r>
            <a:r>
              <a:rPr lang="nl-NL" sz="2400" dirty="0">
                <a:latin typeface="Titillium Web"/>
              </a:rPr>
              <a:t>sneller bladerdak dicht hoe beter. </a:t>
            </a:r>
            <a:endParaRPr lang="nl-NL" sz="2400" dirty="0">
              <a:latin typeface="Titillium Web" pitchFamily="2" charset="77"/>
            </a:endParaRPr>
          </a:p>
          <a:p>
            <a:r>
              <a:rPr lang="nl-NL" sz="2400">
                <a:latin typeface="Titillium Web"/>
              </a:rPr>
              <a:t>Zelf planten of maak een plant-</a:t>
            </a:r>
            <a:endParaRPr lang="nl-NL" sz="2400">
              <a:latin typeface="Titillium Web" pitchFamily="2" charset="77"/>
            </a:endParaRPr>
          </a:p>
          <a:p>
            <a:pPr marL="0" indent="0">
              <a:buNone/>
            </a:pPr>
            <a:r>
              <a:rPr lang="nl-NL" sz="2400">
                <a:latin typeface="Titillium Web"/>
              </a:rPr>
              <a:t>event aan in Bomenplanner. </a:t>
            </a:r>
            <a:endParaRPr lang="nl-NL" sz="2400">
              <a:latin typeface="Titillium Web" pitchFamily="2" charset="77"/>
            </a:endParaRPr>
          </a:p>
          <a:p>
            <a:r>
              <a:rPr lang="nl-NL" sz="2400" dirty="0">
                <a:latin typeface="Titillium Web" pitchFamily="2" charset="77"/>
              </a:rPr>
              <a:t>Geef water!!! En inheemse </a:t>
            </a:r>
          </a:p>
          <a:p>
            <a:pPr marL="0" indent="0">
              <a:buNone/>
            </a:pPr>
            <a:r>
              <a:rPr lang="nl-NL" sz="2400" dirty="0">
                <a:latin typeface="Titillium Web" pitchFamily="2" charset="77"/>
              </a:rPr>
              <a:t>bloemen zaaien! </a:t>
            </a:r>
          </a:p>
          <a:p>
            <a:pPr marL="0" indent="0">
              <a:buNone/>
            </a:pPr>
            <a:endParaRPr lang="nl-NL" sz="2400" dirty="0">
              <a:latin typeface="Titillium Web" pitchFamily="2" charset="77"/>
            </a:endParaRPr>
          </a:p>
          <a:p>
            <a:pPr marL="0" indent="0">
              <a:buNone/>
            </a:pPr>
            <a:endParaRPr lang="nl-NL" sz="2400" dirty="0">
              <a:latin typeface="Titillium Web" pitchFamily="2" charset="77"/>
            </a:endParaRPr>
          </a:p>
        </p:txBody>
      </p:sp>
      <p:sp>
        <p:nvSpPr>
          <p:cNvPr id="5" name="Titel 4">
            <a:extLst>
              <a:ext uri="{FF2B5EF4-FFF2-40B4-BE49-F238E27FC236}">
                <a16:creationId xmlns:a16="http://schemas.microsoft.com/office/drawing/2014/main" id="{E5D084E7-1052-4A47-8B53-B6CD089E0F66}"/>
              </a:ext>
            </a:extLst>
          </p:cNvPr>
          <p:cNvSpPr>
            <a:spLocks noGrp="1"/>
          </p:cNvSpPr>
          <p:nvPr>
            <p:ph type="title"/>
          </p:nvPr>
        </p:nvSpPr>
        <p:spPr/>
        <p:txBody>
          <a:bodyPr/>
          <a:lstStyle/>
          <a:p>
            <a:endParaRPr lang="nl-NL"/>
          </a:p>
        </p:txBody>
      </p:sp>
      <p:sp>
        <p:nvSpPr>
          <p:cNvPr id="6" name="Rechthoek 5">
            <a:extLst>
              <a:ext uri="{FF2B5EF4-FFF2-40B4-BE49-F238E27FC236}">
                <a16:creationId xmlns:a16="http://schemas.microsoft.com/office/drawing/2014/main" id="{607737CF-30D4-5741-A708-ACD4F321C497}"/>
              </a:ext>
            </a:extLst>
          </p:cNvPr>
          <p:cNvSpPr/>
          <p:nvPr/>
        </p:nvSpPr>
        <p:spPr>
          <a:xfrm>
            <a:off x="-19436" y="0"/>
            <a:ext cx="9163436" cy="1417638"/>
          </a:xfrm>
          <a:prstGeom prst="rect">
            <a:avLst/>
          </a:prstGeom>
          <a:solidFill>
            <a:srgbClr val="00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Titel 1">
            <a:extLst>
              <a:ext uri="{FF2B5EF4-FFF2-40B4-BE49-F238E27FC236}">
                <a16:creationId xmlns:a16="http://schemas.microsoft.com/office/drawing/2014/main" id="{1EB6E174-BDB7-984B-BAD9-75BF6EB00A28}"/>
              </a:ext>
            </a:extLst>
          </p:cNvPr>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b="1" dirty="0">
                <a:solidFill>
                  <a:schemeClr val="bg1"/>
                </a:solidFill>
                <a:latin typeface="HVD Comic Serif Pro" panose="02000506000000020004" pitchFamily="2" charset="77"/>
              </a:rPr>
              <a:t>HOE WERKT HET - PLANTEN</a:t>
            </a:r>
          </a:p>
        </p:txBody>
      </p:sp>
      <p:cxnSp>
        <p:nvCxnSpPr>
          <p:cNvPr id="8" name="Rechte verbindingslijn 7">
            <a:extLst>
              <a:ext uri="{FF2B5EF4-FFF2-40B4-BE49-F238E27FC236}">
                <a16:creationId xmlns:a16="http://schemas.microsoft.com/office/drawing/2014/main" id="{4537D212-1834-BE44-B7D8-937AA5052764}"/>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38BD3421-1F70-4022-9752-10688D43898A}"/>
              </a:ext>
            </a:extLst>
          </p:cNvPr>
          <p:cNvPicPr>
            <a:picLocks noChangeAspect="1"/>
          </p:cNvPicPr>
          <p:nvPr/>
        </p:nvPicPr>
        <p:blipFill>
          <a:blip r:embed="rId2"/>
          <a:stretch>
            <a:fillRect/>
          </a:stretch>
        </p:blipFill>
        <p:spPr>
          <a:xfrm>
            <a:off x="5340084" y="4005064"/>
            <a:ext cx="3803915" cy="2852936"/>
          </a:xfrm>
          <a:prstGeom prst="rect">
            <a:avLst/>
          </a:prstGeom>
        </p:spPr>
      </p:pic>
    </p:spTree>
    <p:extLst>
      <p:ext uri="{BB962C8B-B14F-4D97-AF65-F5344CB8AC3E}">
        <p14:creationId xmlns:p14="http://schemas.microsoft.com/office/powerpoint/2010/main" val="387718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F4FACAB-E159-4512-B6C7-6B6A0F5E231A}"/>
              </a:ext>
            </a:extLst>
          </p:cNvPr>
          <p:cNvSpPr>
            <a:spLocks noGrp="1"/>
          </p:cNvSpPr>
          <p:nvPr>
            <p:ph idx="1"/>
          </p:nvPr>
        </p:nvSpPr>
        <p:spPr>
          <a:xfrm>
            <a:off x="457201" y="1700808"/>
            <a:ext cx="8507287" cy="5040560"/>
          </a:xfrm>
        </p:spPr>
        <p:txBody>
          <a:bodyPr vert="horz" lIns="91440" tIns="45720" rIns="91440" bIns="45720" rtlCol="0" anchor="t">
            <a:noAutofit/>
          </a:bodyPr>
          <a:lstStyle/>
          <a:p>
            <a:pPr marL="0" indent="0">
              <a:buNone/>
            </a:pPr>
            <a:r>
              <a:rPr lang="nl-NL" sz="2400" b="1" dirty="0">
                <a:latin typeface="Titillium Web" pitchFamily="2" charset="77"/>
              </a:rPr>
              <a:t>Voor één miljoen bomen zijn vele handen nodig….</a:t>
            </a:r>
          </a:p>
          <a:p>
            <a:pPr marL="0" indent="0">
              <a:buNone/>
            </a:pPr>
            <a:endParaRPr lang="nl-NL" sz="2400" dirty="0">
              <a:latin typeface="Titillium Web" pitchFamily="2" charset="77"/>
            </a:endParaRPr>
          </a:p>
          <a:p>
            <a:pPr marL="0" indent="0">
              <a:buNone/>
            </a:pPr>
            <a:r>
              <a:rPr lang="nl-NL" sz="2400" u="sng" dirty="0">
                <a:latin typeface="Titillium Web"/>
              </a:rPr>
              <a:t>Iedereen</a:t>
            </a:r>
            <a:r>
              <a:rPr lang="nl-NL" sz="2400">
                <a:latin typeface="Titillium Web"/>
              </a:rPr>
              <a:t> kan meedoen: </a:t>
            </a:r>
            <a:r>
              <a:rPr lang="nl-NL" sz="2400">
                <a:latin typeface="Titillium Web"/>
                <a:ea typeface="+mn-lt"/>
                <a:cs typeface="+mn-lt"/>
              </a:rPr>
              <a:t>o</a:t>
            </a:r>
            <a:r>
              <a:rPr lang="nl-NL" sz="2400">
                <a:ea typeface="+mn-lt"/>
                <a:cs typeface="+mn-lt"/>
              </a:rPr>
              <a:t>ok jij! </a:t>
            </a:r>
            <a:r>
              <a:rPr lang="nl-NL" sz="2400" dirty="0">
                <a:latin typeface="Titillium Web"/>
              </a:rPr>
              <a:t>we hebben krachtpatsers, </a:t>
            </a:r>
            <a:r>
              <a:rPr lang="nl-NL" sz="2400">
                <a:latin typeface="Titillium Web"/>
              </a:rPr>
              <a:t>slimmerds, overtuigers, chauffeurs, manusjes van alles, ecologen nodig! Voor een dagje of een seizoen! Vanuit huis of in het veld! Meld je aan via www.meerbomen.nu</a:t>
            </a:r>
            <a:endParaRPr lang="nl-NL" sz="2400" dirty="0">
              <a:latin typeface="Titillium Web" pitchFamily="2" charset="77"/>
            </a:endParaRPr>
          </a:p>
          <a:p>
            <a:pPr marL="0" indent="0">
              <a:buNone/>
            </a:pPr>
            <a:endParaRPr lang="nl-NL" sz="2400" dirty="0">
              <a:latin typeface="Titillium Web" pitchFamily="2" charset="77"/>
            </a:endParaRPr>
          </a:p>
          <a:p>
            <a:pPr marL="0" indent="0">
              <a:buNone/>
            </a:pPr>
            <a:endParaRPr lang="nl-NL" sz="2000" dirty="0">
              <a:latin typeface="Titillium Web" pitchFamily="2" charset="77"/>
            </a:endParaRPr>
          </a:p>
          <a:p>
            <a:pPr marL="0" indent="0">
              <a:buNone/>
            </a:pPr>
            <a:endParaRPr lang="nl-NL" sz="2000" dirty="0">
              <a:latin typeface="Titillium Web" pitchFamily="2" charset="77"/>
            </a:endParaRPr>
          </a:p>
          <a:p>
            <a:endParaRPr lang="nl-NL" sz="2000" dirty="0">
              <a:latin typeface="Titillium Web" pitchFamily="2" charset="77"/>
            </a:endParaRPr>
          </a:p>
          <a:p>
            <a:pPr marL="0" indent="0">
              <a:buNone/>
            </a:pPr>
            <a:endParaRPr lang="nl-NL" sz="2000" dirty="0">
              <a:latin typeface="Titillium Web" pitchFamily="2" charset="77"/>
            </a:endParaRPr>
          </a:p>
          <a:p>
            <a:pPr marL="0" indent="0">
              <a:buNone/>
            </a:pPr>
            <a:endParaRPr lang="nl-NL" sz="2000" dirty="0">
              <a:latin typeface="Titillium Web" pitchFamily="2" charset="77"/>
            </a:endParaRPr>
          </a:p>
          <a:p>
            <a:pPr marL="0" indent="0">
              <a:buNone/>
            </a:pPr>
            <a:endParaRPr lang="nl-NL" sz="2000" dirty="0">
              <a:latin typeface="Titillium Web" pitchFamily="2" charset="77"/>
            </a:endParaRPr>
          </a:p>
          <a:p>
            <a:pPr marL="0" indent="0">
              <a:buNone/>
            </a:pPr>
            <a:endParaRPr lang="nl-NL" sz="2000" dirty="0">
              <a:latin typeface="Titillium Web" pitchFamily="2" charset="77"/>
            </a:endParaRPr>
          </a:p>
          <a:p>
            <a:endParaRPr lang="nl-NL" sz="2000" dirty="0">
              <a:latin typeface="Titillium Web" pitchFamily="2" charset="77"/>
            </a:endParaRPr>
          </a:p>
          <a:p>
            <a:endParaRPr lang="nl-NL" sz="2000" dirty="0">
              <a:latin typeface="Titillium Web" pitchFamily="2" charset="77"/>
            </a:endParaRPr>
          </a:p>
          <a:p>
            <a:endParaRPr lang="nl-NL" sz="2000" dirty="0">
              <a:latin typeface="Titillium Web" pitchFamily="2" charset="77"/>
            </a:endParaRPr>
          </a:p>
        </p:txBody>
      </p:sp>
      <p:sp>
        <p:nvSpPr>
          <p:cNvPr id="9" name="Rechthoek 8">
            <a:extLst>
              <a:ext uri="{FF2B5EF4-FFF2-40B4-BE49-F238E27FC236}">
                <a16:creationId xmlns:a16="http://schemas.microsoft.com/office/drawing/2014/main" id="{AD071BC4-812F-F54E-B72C-3280D0FDB951}"/>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10" name="Titel 1">
            <a:extLst>
              <a:ext uri="{FF2B5EF4-FFF2-40B4-BE49-F238E27FC236}">
                <a16:creationId xmlns:a16="http://schemas.microsoft.com/office/drawing/2014/main" id="{CBCB26BD-6B61-5C44-9CE6-8171CEC8319A}"/>
              </a:ext>
            </a:extLst>
          </p:cNvPr>
          <p:cNvSpPr>
            <a:spLocks noGrp="1"/>
          </p:cNvSpPr>
          <p:nvPr>
            <p:ph type="title"/>
          </p:nvPr>
        </p:nvSpPr>
        <p:spPr>
          <a:xfrm>
            <a:off x="457200" y="116632"/>
            <a:ext cx="8229600" cy="1143000"/>
          </a:xfrm>
        </p:spPr>
        <p:txBody>
          <a:bodyPr>
            <a:normAutofit/>
          </a:bodyPr>
          <a:lstStyle/>
          <a:p>
            <a:pPr algn="l"/>
            <a:r>
              <a:rPr lang="nl-NL" dirty="0">
                <a:solidFill>
                  <a:schemeClr val="bg1"/>
                </a:solidFill>
                <a:latin typeface="Berlin Sans FB Demi" panose="020E0802020502020306" pitchFamily="34" charset="0"/>
              </a:rPr>
              <a:t>WAT KAN JIJ DOEN?</a:t>
            </a:r>
          </a:p>
        </p:txBody>
      </p:sp>
      <p:cxnSp>
        <p:nvCxnSpPr>
          <p:cNvPr id="11" name="Rechte verbindingslijn 10">
            <a:extLst>
              <a:ext uri="{FF2B5EF4-FFF2-40B4-BE49-F238E27FC236}">
                <a16:creationId xmlns:a16="http://schemas.microsoft.com/office/drawing/2014/main" id="{7628EA2B-A513-B34D-964D-6E0B414B3641}"/>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3">
            <a:extLst>
              <a:ext uri="{FF2B5EF4-FFF2-40B4-BE49-F238E27FC236}">
                <a16:creationId xmlns:a16="http://schemas.microsoft.com/office/drawing/2014/main" id="{F63019AC-6423-462F-A52A-AB30186462A9}"/>
              </a:ext>
            </a:extLst>
          </p:cNvPr>
          <p:cNvPicPr>
            <a:picLocks noChangeAspect="1"/>
          </p:cNvPicPr>
          <p:nvPr/>
        </p:nvPicPr>
        <p:blipFill>
          <a:blip r:embed="rId2"/>
          <a:stretch>
            <a:fillRect/>
          </a:stretch>
        </p:blipFill>
        <p:spPr>
          <a:xfrm>
            <a:off x="-17252" y="4189406"/>
            <a:ext cx="9161252" cy="3603279"/>
          </a:xfrm>
          <a:prstGeom prst="rect">
            <a:avLst/>
          </a:prstGeom>
        </p:spPr>
      </p:pic>
    </p:spTree>
    <p:extLst>
      <p:ext uri="{BB962C8B-B14F-4D97-AF65-F5344CB8AC3E}">
        <p14:creationId xmlns:p14="http://schemas.microsoft.com/office/powerpoint/2010/main" val="18477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F4FACAB-E159-4512-B6C7-6B6A0F5E231A}"/>
              </a:ext>
            </a:extLst>
          </p:cNvPr>
          <p:cNvSpPr>
            <a:spLocks noGrp="1"/>
          </p:cNvSpPr>
          <p:nvPr>
            <p:ph idx="1"/>
          </p:nvPr>
        </p:nvSpPr>
        <p:spPr>
          <a:xfrm>
            <a:off x="457201" y="1700808"/>
            <a:ext cx="6238527" cy="5040560"/>
          </a:xfrm>
        </p:spPr>
        <p:txBody>
          <a:bodyPr vert="horz" lIns="91440" tIns="45720" rIns="91440" bIns="45720" rtlCol="0" anchor="t">
            <a:noAutofit/>
          </a:bodyPr>
          <a:lstStyle/>
          <a:p>
            <a:endParaRPr lang="nl-NL" sz="2000" dirty="0">
              <a:latin typeface="Titillium Web" pitchFamily="2" charset="77"/>
            </a:endParaRPr>
          </a:p>
          <a:p>
            <a:r>
              <a:rPr lang="nl-NL" sz="2000" dirty="0">
                <a:latin typeface="Titillium Web"/>
              </a:rPr>
              <a:t>Parken openstellen om te oogsten</a:t>
            </a:r>
            <a:endParaRPr lang="nl-NL" sz="2000" dirty="0">
              <a:latin typeface="Titillium Web" pitchFamily="2" charset="77"/>
            </a:endParaRPr>
          </a:p>
          <a:p>
            <a:pPr marL="0" indent="0">
              <a:buNone/>
            </a:pPr>
            <a:endParaRPr lang="nl-NL" sz="2000" dirty="0">
              <a:latin typeface="Titillium Web" pitchFamily="2" charset="77"/>
            </a:endParaRPr>
          </a:p>
          <a:p>
            <a:r>
              <a:rPr lang="nl-NL" sz="2000" dirty="0">
                <a:latin typeface="Titillium Web"/>
              </a:rPr>
              <a:t>Bestaande vrijwilligersgroepen anders laten werken</a:t>
            </a:r>
            <a:endParaRPr lang="nl-NL" sz="2000" dirty="0">
              <a:latin typeface="Titillium Web" pitchFamily="2" charset="77"/>
            </a:endParaRPr>
          </a:p>
          <a:p>
            <a:endParaRPr lang="nl-NL" sz="2000" dirty="0">
              <a:latin typeface="Titillium Web" pitchFamily="2" charset="77"/>
            </a:endParaRPr>
          </a:p>
          <a:p>
            <a:r>
              <a:rPr lang="nl-NL" sz="2000" dirty="0">
                <a:latin typeface="Titillium Web"/>
              </a:rPr>
              <a:t>Zelf planten, bermen inrichten?</a:t>
            </a:r>
            <a:endParaRPr lang="nl-NL" sz="2000" dirty="0">
              <a:latin typeface="Titillium Web" pitchFamily="2" charset="77"/>
            </a:endParaRPr>
          </a:p>
          <a:p>
            <a:endParaRPr lang="nl-NL" sz="2000" dirty="0">
              <a:latin typeface="Titillium Web" pitchFamily="2" charset="77"/>
            </a:endParaRPr>
          </a:p>
          <a:p>
            <a:r>
              <a:rPr lang="nl-NL" sz="2000" dirty="0">
                <a:latin typeface="Titillium Web"/>
              </a:rPr>
              <a:t>Uitdeelacties</a:t>
            </a:r>
            <a:endParaRPr lang="nl-NL" sz="2000" dirty="0">
              <a:latin typeface="Titillium Web" pitchFamily="2" charset="77"/>
            </a:endParaRPr>
          </a:p>
          <a:p>
            <a:endParaRPr lang="nl-NL" sz="2000" dirty="0">
              <a:latin typeface="Titillium Web" pitchFamily="2" charset="77"/>
            </a:endParaRPr>
          </a:p>
          <a:p>
            <a:r>
              <a:rPr lang="nl-NL" sz="2000">
                <a:latin typeface="Titillium Web"/>
              </a:rPr>
              <a:t>Bomenhub</a:t>
            </a:r>
            <a:r>
              <a:rPr lang="nl-NL" sz="2000" dirty="0">
                <a:latin typeface="Titillium Web"/>
              </a:rPr>
              <a:t> openen</a:t>
            </a:r>
            <a:endParaRPr lang="nl-NL" sz="2000" dirty="0">
              <a:latin typeface="Titillium Web" pitchFamily="2" charset="77"/>
            </a:endParaRPr>
          </a:p>
          <a:p>
            <a:endParaRPr lang="nl-NL" sz="2000" dirty="0">
              <a:latin typeface="Titillium Web"/>
            </a:endParaRPr>
          </a:p>
          <a:p>
            <a:r>
              <a:rPr lang="nl-NL" sz="2000">
                <a:latin typeface="Titillium Web"/>
              </a:rPr>
              <a:t>Ecologisch advies geven aan plantlocaties zoals boeren</a:t>
            </a:r>
            <a:endParaRPr lang="nl-NL" sz="2000" dirty="0">
              <a:latin typeface="Titillium Web" pitchFamily="2" charset="77"/>
            </a:endParaRPr>
          </a:p>
          <a:p>
            <a:endParaRPr lang="nl-NL" sz="2000" dirty="0">
              <a:latin typeface="Titillium Web" pitchFamily="2" charset="77"/>
            </a:endParaRPr>
          </a:p>
          <a:p>
            <a:endParaRPr lang="nl-NL" sz="2000" dirty="0">
              <a:latin typeface="Titillium Web" pitchFamily="2" charset="77"/>
            </a:endParaRPr>
          </a:p>
          <a:p>
            <a:pPr marL="0" indent="0">
              <a:buNone/>
            </a:pPr>
            <a:endParaRPr lang="nl-NL" sz="2000" dirty="0">
              <a:latin typeface="Titillium Web" pitchFamily="2" charset="77"/>
            </a:endParaRPr>
          </a:p>
          <a:p>
            <a:pPr marL="0" indent="0">
              <a:buNone/>
            </a:pPr>
            <a:endParaRPr lang="nl-NL" sz="2000" dirty="0">
              <a:latin typeface="Titillium Web" pitchFamily="2" charset="77"/>
            </a:endParaRPr>
          </a:p>
          <a:p>
            <a:endParaRPr lang="nl-NL" sz="2000" dirty="0">
              <a:latin typeface="Titillium Web" pitchFamily="2" charset="77"/>
            </a:endParaRPr>
          </a:p>
          <a:p>
            <a:pPr marL="0" indent="0">
              <a:buNone/>
            </a:pPr>
            <a:endParaRPr lang="nl-NL" sz="2000" dirty="0">
              <a:latin typeface="Titillium Web" pitchFamily="2" charset="77"/>
            </a:endParaRPr>
          </a:p>
          <a:p>
            <a:pPr marL="0" indent="0">
              <a:buNone/>
            </a:pPr>
            <a:endParaRPr lang="nl-NL" sz="2000" dirty="0">
              <a:latin typeface="Titillium Web" pitchFamily="2" charset="77"/>
            </a:endParaRPr>
          </a:p>
          <a:p>
            <a:pPr marL="0" indent="0">
              <a:buNone/>
            </a:pPr>
            <a:endParaRPr lang="nl-NL" sz="2000" dirty="0">
              <a:latin typeface="Titillium Web" pitchFamily="2" charset="77"/>
            </a:endParaRPr>
          </a:p>
          <a:p>
            <a:pPr marL="0" indent="0">
              <a:buNone/>
            </a:pPr>
            <a:endParaRPr lang="nl-NL" sz="2000" dirty="0">
              <a:latin typeface="Titillium Web" pitchFamily="2" charset="77"/>
            </a:endParaRPr>
          </a:p>
          <a:p>
            <a:endParaRPr lang="nl-NL" sz="2000" dirty="0">
              <a:latin typeface="Titillium Web" pitchFamily="2" charset="77"/>
            </a:endParaRPr>
          </a:p>
          <a:p>
            <a:endParaRPr lang="nl-NL" sz="2000" dirty="0">
              <a:latin typeface="Titillium Web" pitchFamily="2" charset="77"/>
            </a:endParaRPr>
          </a:p>
          <a:p>
            <a:endParaRPr lang="nl-NL" sz="2000" dirty="0">
              <a:latin typeface="Titillium Web" pitchFamily="2" charset="77"/>
            </a:endParaRPr>
          </a:p>
        </p:txBody>
      </p:sp>
      <p:sp>
        <p:nvSpPr>
          <p:cNvPr id="9" name="Rechthoek 8">
            <a:extLst>
              <a:ext uri="{FF2B5EF4-FFF2-40B4-BE49-F238E27FC236}">
                <a16:creationId xmlns:a16="http://schemas.microsoft.com/office/drawing/2014/main" id="{AD071BC4-812F-F54E-B72C-3280D0FDB951}"/>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10" name="Titel 1">
            <a:extLst>
              <a:ext uri="{FF2B5EF4-FFF2-40B4-BE49-F238E27FC236}">
                <a16:creationId xmlns:a16="http://schemas.microsoft.com/office/drawing/2014/main" id="{CBCB26BD-6B61-5C44-9CE6-8171CEC8319A}"/>
              </a:ext>
            </a:extLst>
          </p:cNvPr>
          <p:cNvSpPr>
            <a:spLocks noGrp="1"/>
          </p:cNvSpPr>
          <p:nvPr>
            <p:ph type="title"/>
          </p:nvPr>
        </p:nvSpPr>
        <p:spPr>
          <a:xfrm>
            <a:off x="457200" y="116632"/>
            <a:ext cx="8229600" cy="1143000"/>
          </a:xfrm>
        </p:spPr>
        <p:txBody>
          <a:bodyPr>
            <a:normAutofit fontScale="90000"/>
          </a:bodyPr>
          <a:lstStyle/>
          <a:p>
            <a:pPr algn="l"/>
            <a:r>
              <a:rPr lang="nl-NL">
                <a:solidFill>
                  <a:schemeClr val="bg1"/>
                </a:solidFill>
                <a:latin typeface="Berlin Sans FB Demi"/>
              </a:rPr>
              <a:t>WAT KAN DE GEMEENTE/TBO DOEN?</a:t>
            </a:r>
          </a:p>
        </p:txBody>
      </p:sp>
      <p:cxnSp>
        <p:nvCxnSpPr>
          <p:cNvPr id="11" name="Rechte verbindingslijn 10">
            <a:extLst>
              <a:ext uri="{FF2B5EF4-FFF2-40B4-BE49-F238E27FC236}">
                <a16:creationId xmlns:a16="http://schemas.microsoft.com/office/drawing/2014/main" id="{7628EA2B-A513-B34D-964D-6E0B414B3641}"/>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5728" y="5202688"/>
            <a:ext cx="2448272" cy="1655312"/>
          </a:xfrm>
          <a:prstGeom prst="rect">
            <a:avLst/>
          </a:prstGeom>
        </p:spPr>
      </p:pic>
      <p:pic>
        <p:nvPicPr>
          <p:cNvPr id="6" name="Afbeelding 5"/>
          <p:cNvPicPr>
            <a:picLocks noChangeAspect="1"/>
          </p:cNvPicPr>
          <p:nvPr/>
        </p:nvPicPr>
        <p:blipFill>
          <a:blip r:embed="rId3"/>
          <a:stretch>
            <a:fillRect/>
          </a:stretch>
        </p:blipFill>
        <p:spPr>
          <a:xfrm>
            <a:off x="6695728" y="3349231"/>
            <a:ext cx="2562796" cy="1896371"/>
          </a:xfrm>
          <a:prstGeom prst="rect">
            <a:avLst/>
          </a:prstGeom>
        </p:spPr>
      </p:pic>
      <p:pic>
        <p:nvPicPr>
          <p:cNvPr id="7" name="Afbeelding 6"/>
          <p:cNvPicPr>
            <a:picLocks noChangeAspect="1"/>
          </p:cNvPicPr>
          <p:nvPr/>
        </p:nvPicPr>
        <p:blipFill>
          <a:blip r:embed="rId4"/>
          <a:stretch>
            <a:fillRect/>
          </a:stretch>
        </p:blipFill>
        <p:spPr>
          <a:xfrm>
            <a:off x="6698405" y="1413999"/>
            <a:ext cx="2617022" cy="1935232"/>
          </a:xfrm>
          <a:prstGeom prst="rect">
            <a:avLst/>
          </a:prstGeom>
        </p:spPr>
      </p:pic>
    </p:spTree>
    <p:extLst>
      <p:ext uri="{BB962C8B-B14F-4D97-AF65-F5344CB8AC3E}">
        <p14:creationId xmlns:p14="http://schemas.microsoft.com/office/powerpoint/2010/main" val="92733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F4FACAB-E159-4512-B6C7-6B6A0F5E231A}"/>
              </a:ext>
            </a:extLst>
          </p:cNvPr>
          <p:cNvSpPr>
            <a:spLocks noGrp="1"/>
          </p:cNvSpPr>
          <p:nvPr>
            <p:ph idx="1"/>
          </p:nvPr>
        </p:nvSpPr>
        <p:spPr>
          <a:xfrm>
            <a:off x="77637" y="1488145"/>
            <a:ext cx="8960488" cy="4893183"/>
          </a:xfrm>
        </p:spPr>
        <p:txBody>
          <a:bodyPr vert="horz" lIns="91440" tIns="45720" rIns="91440" bIns="45720" rtlCol="0" anchor="t">
            <a:normAutofit/>
          </a:bodyPr>
          <a:lstStyle/>
          <a:p>
            <a:pPr marL="0" indent="0">
              <a:buNone/>
            </a:pPr>
            <a:r>
              <a:rPr lang="nl-NL" sz="2200" b="1" dirty="0">
                <a:latin typeface="Titillium Web" pitchFamily="2" charset="77"/>
              </a:rPr>
              <a:t>Voor draagvlak is het van belang om bekendheid te geven aan de actie, bijvoorbeeld:</a:t>
            </a:r>
          </a:p>
          <a:p>
            <a:pPr marL="0" indent="0">
              <a:buNone/>
            </a:pPr>
            <a:endParaRPr lang="nl-NL" sz="2200" dirty="0">
              <a:latin typeface="Titillium Web" pitchFamily="2" charset="77"/>
            </a:endParaRPr>
          </a:p>
          <a:p>
            <a:r>
              <a:rPr lang="nl-NL" sz="2200" dirty="0">
                <a:latin typeface="Titillium Web" pitchFamily="2" charset="77"/>
              </a:rPr>
              <a:t>Schrijf een artikeltje voor het plaatselijke krantje bij elke actie, de krantjes zitten te springen om positief nieuws! </a:t>
            </a:r>
          </a:p>
          <a:p>
            <a:endParaRPr lang="nl-NL" sz="2200" dirty="0">
              <a:latin typeface="Titillium Web" pitchFamily="2" charset="77"/>
            </a:endParaRPr>
          </a:p>
          <a:p>
            <a:r>
              <a:rPr lang="nl-NL" sz="2200" dirty="0">
                <a:latin typeface="Titillium Web"/>
              </a:rPr>
              <a:t>Gebruik </a:t>
            </a:r>
            <a:r>
              <a:rPr lang="nl-NL" sz="2200" u="sng" err="1">
                <a:latin typeface="Titillium Web"/>
              </a:rPr>
              <a:t>social</a:t>
            </a:r>
            <a:r>
              <a:rPr lang="nl-NL" sz="2200" u="sng" dirty="0">
                <a:latin typeface="Titillium Web"/>
              </a:rPr>
              <a:t> media</a:t>
            </a:r>
            <a:r>
              <a:rPr lang="nl-NL" sz="2200" dirty="0">
                <a:latin typeface="Titillium Web"/>
              </a:rPr>
              <a:t>: op facebook </a:t>
            </a:r>
          </a:p>
          <a:p>
            <a:pPr marL="0" indent="0">
              <a:buNone/>
            </a:pPr>
            <a:r>
              <a:rPr lang="nl-NL" sz="2200">
                <a:latin typeface="Titillium Web"/>
              </a:rPr>
              <a:t>vind je lokale groepen, post hier </a:t>
            </a:r>
            <a:r>
              <a:rPr lang="nl-NL" sz="2200" dirty="0">
                <a:latin typeface="Titillium Web"/>
              </a:rPr>
              <a:t>over je actie!</a:t>
            </a:r>
            <a:endParaRPr lang="nl-NL">
              <a:latin typeface="Titillium Web"/>
            </a:endParaRPr>
          </a:p>
          <a:p>
            <a:endParaRPr lang="nl-NL" sz="2200" dirty="0">
              <a:latin typeface="Titillium Web" pitchFamily="2" charset="77"/>
            </a:endParaRPr>
          </a:p>
          <a:p>
            <a:r>
              <a:rPr lang="nl-NL" sz="2200" dirty="0">
                <a:latin typeface="Titillium Web"/>
              </a:rPr>
              <a:t>Haak plaatselijke organisaties aan: </a:t>
            </a:r>
          </a:p>
          <a:p>
            <a:pPr marL="0" indent="0">
              <a:buNone/>
            </a:pPr>
            <a:r>
              <a:rPr lang="nl-NL" sz="2200">
                <a:latin typeface="Titillium Web"/>
              </a:rPr>
              <a:t>natuurorganisaties, </a:t>
            </a:r>
            <a:r>
              <a:rPr lang="nl-NL" sz="2200" dirty="0">
                <a:latin typeface="Titillium Web"/>
              </a:rPr>
              <a:t>transitiebeweging, </a:t>
            </a:r>
            <a:endParaRPr lang="nl-NL">
              <a:latin typeface="Titillium Web"/>
            </a:endParaRPr>
          </a:p>
          <a:p>
            <a:pPr marL="0" indent="0">
              <a:buNone/>
            </a:pPr>
            <a:r>
              <a:rPr lang="nl-NL" sz="2200">
                <a:latin typeface="Titillium Web"/>
              </a:rPr>
              <a:t>scouting, duurzame </a:t>
            </a:r>
            <a:r>
              <a:rPr lang="nl-NL" sz="2200" dirty="0">
                <a:latin typeface="Titillium Web"/>
              </a:rPr>
              <a:t>jongerenbeweging, enz.</a:t>
            </a:r>
            <a:endParaRPr lang="nl-NL">
              <a:latin typeface="Titillium Web"/>
            </a:endParaRPr>
          </a:p>
          <a:p>
            <a:pPr marL="0" indent="0">
              <a:buNone/>
            </a:pPr>
            <a:endParaRPr lang="nl-NL" sz="2400" dirty="0">
              <a:latin typeface="Titillium Web" pitchFamily="2" charset="77"/>
            </a:endParaRPr>
          </a:p>
          <a:p>
            <a:pPr marL="0" indent="0" algn="ctr">
              <a:buNone/>
            </a:pPr>
            <a:endParaRPr lang="nl-NL" sz="2400" dirty="0">
              <a:latin typeface="Titillium Web" pitchFamily="2" charset="77"/>
            </a:endParaRPr>
          </a:p>
          <a:p>
            <a:pPr marL="0" indent="0">
              <a:buNone/>
            </a:pPr>
            <a:endParaRPr lang="nl-NL" sz="2400" dirty="0">
              <a:latin typeface="Titillium Web" pitchFamily="2" charset="77"/>
            </a:endParaRPr>
          </a:p>
          <a:p>
            <a:pPr marL="0" indent="0">
              <a:buNone/>
            </a:pPr>
            <a:endParaRPr lang="nl-NL" sz="2400" dirty="0">
              <a:latin typeface="Titillium Web" pitchFamily="2" charset="77"/>
            </a:endParaRPr>
          </a:p>
          <a:p>
            <a:pPr marL="0" indent="0">
              <a:buNone/>
            </a:pPr>
            <a:endParaRPr lang="nl-NL" sz="2400" dirty="0">
              <a:latin typeface="Titillium Web" pitchFamily="2" charset="77"/>
            </a:endParaRPr>
          </a:p>
          <a:p>
            <a:pPr marL="0" indent="0">
              <a:buNone/>
            </a:pPr>
            <a:endParaRPr lang="nl-NL" sz="2400" dirty="0">
              <a:latin typeface="Titillium Web" pitchFamily="2" charset="77"/>
            </a:endParaRPr>
          </a:p>
          <a:p>
            <a:pPr marL="0" indent="0">
              <a:buNone/>
            </a:pPr>
            <a:endParaRPr lang="nl-NL" sz="2400" dirty="0">
              <a:latin typeface="Titillium Web" pitchFamily="2" charset="77"/>
            </a:endParaRPr>
          </a:p>
          <a:p>
            <a:endParaRPr lang="nl-NL" sz="2400" dirty="0">
              <a:latin typeface="Titillium Web" pitchFamily="2" charset="77"/>
            </a:endParaRPr>
          </a:p>
          <a:p>
            <a:endParaRPr lang="nl-NL" sz="2400" dirty="0">
              <a:latin typeface="Titillium Web" pitchFamily="2" charset="77"/>
            </a:endParaRPr>
          </a:p>
          <a:p>
            <a:endParaRPr lang="nl-NL" sz="2400" dirty="0">
              <a:latin typeface="Titillium Web" pitchFamily="2" charset="77"/>
            </a:endParaRPr>
          </a:p>
        </p:txBody>
      </p:sp>
      <p:sp>
        <p:nvSpPr>
          <p:cNvPr id="9" name="Rechthoek 8">
            <a:extLst>
              <a:ext uri="{FF2B5EF4-FFF2-40B4-BE49-F238E27FC236}">
                <a16:creationId xmlns:a16="http://schemas.microsoft.com/office/drawing/2014/main" id="{AD071BC4-812F-F54E-B72C-3280D0FDB951}"/>
              </a:ext>
            </a:extLst>
          </p:cNvPr>
          <p:cNvSpPr/>
          <p:nvPr/>
        </p:nvSpPr>
        <p:spPr>
          <a:xfrm>
            <a:off x="-19436" y="-20687"/>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0" name="Titel 1">
            <a:extLst>
              <a:ext uri="{FF2B5EF4-FFF2-40B4-BE49-F238E27FC236}">
                <a16:creationId xmlns:a16="http://schemas.microsoft.com/office/drawing/2014/main" id="{CBCB26BD-6B61-5C44-9CE6-8171CEC8319A}"/>
              </a:ext>
            </a:extLst>
          </p:cNvPr>
          <p:cNvSpPr>
            <a:spLocks noGrp="1"/>
          </p:cNvSpPr>
          <p:nvPr>
            <p:ph type="title"/>
          </p:nvPr>
        </p:nvSpPr>
        <p:spPr>
          <a:xfrm>
            <a:off x="457200" y="116632"/>
            <a:ext cx="8229600" cy="1143000"/>
          </a:xfrm>
        </p:spPr>
        <p:txBody>
          <a:bodyPr/>
          <a:lstStyle/>
          <a:p>
            <a:pPr algn="l"/>
            <a:r>
              <a:rPr lang="nl-NL" dirty="0">
                <a:solidFill>
                  <a:schemeClr val="bg1"/>
                </a:solidFill>
                <a:latin typeface="Berlin Sans FB Demi" panose="020E0802020502020306" pitchFamily="34" charset="0"/>
              </a:rPr>
              <a:t>SPREAD THE WORD!</a:t>
            </a:r>
          </a:p>
        </p:txBody>
      </p:sp>
      <p:cxnSp>
        <p:nvCxnSpPr>
          <p:cNvPr id="11" name="Rechte verbindingslijn 10">
            <a:extLst>
              <a:ext uri="{FF2B5EF4-FFF2-40B4-BE49-F238E27FC236}">
                <a16:creationId xmlns:a16="http://schemas.microsoft.com/office/drawing/2014/main" id="{7628EA2B-A513-B34D-964D-6E0B414B3641}"/>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Afbeelding 11"/>
          <p:cNvPicPr>
            <a:picLocks noChangeAspect="1"/>
          </p:cNvPicPr>
          <p:nvPr/>
        </p:nvPicPr>
        <p:blipFill>
          <a:blip r:embed="rId2"/>
          <a:stretch>
            <a:fillRect/>
          </a:stretch>
        </p:blipFill>
        <p:spPr>
          <a:xfrm>
            <a:off x="6808105" y="174565"/>
            <a:ext cx="2160240" cy="1027133"/>
          </a:xfrm>
          <a:prstGeom prst="rect">
            <a:avLst/>
          </a:prstGeom>
        </p:spPr>
      </p:pic>
      <p:pic>
        <p:nvPicPr>
          <p:cNvPr id="2" name="Picture 3">
            <a:extLst>
              <a:ext uri="{FF2B5EF4-FFF2-40B4-BE49-F238E27FC236}">
                <a16:creationId xmlns:a16="http://schemas.microsoft.com/office/drawing/2014/main" id="{863113BA-1E18-4EDF-8E8A-BEEBBB09FDE2}"/>
              </a:ext>
            </a:extLst>
          </p:cNvPr>
          <p:cNvPicPr>
            <a:picLocks noChangeAspect="1"/>
          </p:cNvPicPr>
          <p:nvPr/>
        </p:nvPicPr>
        <p:blipFill>
          <a:blip r:embed="rId3"/>
          <a:stretch>
            <a:fillRect/>
          </a:stretch>
        </p:blipFill>
        <p:spPr>
          <a:xfrm>
            <a:off x="5607170" y="3483026"/>
            <a:ext cx="3174520" cy="3290754"/>
          </a:xfrm>
          <a:prstGeom prst="rect">
            <a:avLst/>
          </a:prstGeom>
        </p:spPr>
      </p:pic>
    </p:spTree>
    <p:extLst>
      <p:ext uri="{BB962C8B-B14F-4D97-AF65-F5344CB8AC3E}">
        <p14:creationId xmlns:p14="http://schemas.microsoft.com/office/powerpoint/2010/main" val="273114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F4FACAB-E159-4512-B6C7-6B6A0F5E231A}"/>
              </a:ext>
            </a:extLst>
          </p:cNvPr>
          <p:cNvSpPr>
            <a:spLocks noGrp="1"/>
          </p:cNvSpPr>
          <p:nvPr>
            <p:ph idx="1"/>
          </p:nvPr>
        </p:nvSpPr>
        <p:spPr>
          <a:xfrm>
            <a:off x="457200" y="1772816"/>
            <a:ext cx="2170584" cy="4525963"/>
          </a:xfrm>
        </p:spPr>
        <p:txBody>
          <a:bodyPr vert="horz" lIns="91440" tIns="45720" rIns="91440" bIns="45720" rtlCol="0" anchor="t">
            <a:normAutofit fontScale="92500" lnSpcReduction="20000"/>
          </a:bodyPr>
          <a:lstStyle/>
          <a:p>
            <a:pPr marL="0" indent="0">
              <a:buNone/>
            </a:pPr>
            <a:r>
              <a:rPr lang="nl-NL" sz="2400" b="1" dirty="0">
                <a:latin typeface="Titillium Web" pitchFamily="2" charset="77"/>
              </a:rPr>
              <a:t>Gemeenten</a:t>
            </a:r>
          </a:p>
          <a:p>
            <a:r>
              <a:rPr lang="nl-NL" sz="2400" dirty="0">
                <a:latin typeface="Titillium Web" pitchFamily="2" charset="77"/>
              </a:rPr>
              <a:t>Amsterdam</a:t>
            </a:r>
          </a:p>
          <a:p>
            <a:r>
              <a:rPr lang="nl-NL" sz="2400" dirty="0">
                <a:latin typeface="Titillium Web" pitchFamily="2" charset="77"/>
              </a:rPr>
              <a:t>Weesp</a:t>
            </a:r>
          </a:p>
          <a:p>
            <a:r>
              <a:rPr lang="nl-NL" sz="2400" dirty="0">
                <a:latin typeface="Titillium Web" pitchFamily="2" charset="77"/>
              </a:rPr>
              <a:t>Hilversum</a:t>
            </a:r>
          </a:p>
          <a:p>
            <a:r>
              <a:rPr lang="nl-NL" sz="2400" dirty="0">
                <a:latin typeface="Titillium Web" pitchFamily="2" charset="77"/>
              </a:rPr>
              <a:t>Bussum</a:t>
            </a:r>
          </a:p>
          <a:p>
            <a:r>
              <a:rPr lang="nl-NL" sz="2400" dirty="0">
                <a:latin typeface="Titillium Web" pitchFamily="2" charset="77"/>
              </a:rPr>
              <a:t>Arnhem</a:t>
            </a:r>
          </a:p>
          <a:p>
            <a:r>
              <a:rPr lang="nl-NL" sz="2400" dirty="0">
                <a:latin typeface="Titillium Web" pitchFamily="2" charset="77"/>
              </a:rPr>
              <a:t>Leeuwarden</a:t>
            </a:r>
          </a:p>
          <a:p>
            <a:r>
              <a:rPr lang="nl-NL" sz="2400" dirty="0">
                <a:latin typeface="Titillium Web" pitchFamily="2" charset="77"/>
              </a:rPr>
              <a:t>Papendrecht</a:t>
            </a:r>
          </a:p>
          <a:p>
            <a:r>
              <a:rPr lang="nl-NL" sz="2400" dirty="0">
                <a:latin typeface="Titillium Web" pitchFamily="2" charset="77"/>
              </a:rPr>
              <a:t>Velsen</a:t>
            </a:r>
          </a:p>
          <a:p>
            <a:r>
              <a:rPr lang="nl-NL" sz="2400" dirty="0">
                <a:latin typeface="Titillium Web" pitchFamily="2" charset="77"/>
              </a:rPr>
              <a:t>Castricum</a:t>
            </a:r>
          </a:p>
          <a:p>
            <a:r>
              <a:rPr lang="nl-NL" sz="2400" dirty="0">
                <a:latin typeface="Titillium Web"/>
              </a:rPr>
              <a:t>Utrechtse Heuvelrug</a:t>
            </a:r>
            <a:endParaRPr lang="nl-NL" sz="2400" dirty="0">
              <a:latin typeface="Titillium Web" pitchFamily="2" charset="77"/>
            </a:endParaRPr>
          </a:p>
          <a:p>
            <a:r>
              <a:rPr lang="nl-NL" sz="2400">
                <a:latin typeface="Titillium Web"/>
              </a:rPr>
              <a:t>Etc etc</a:t>
            </a:r>
            <a:endParaRPr lang="nl-NL" sz="2400" dirty="0">
              <a:latin typeface="Titillium Web"/>
            </a:endParaRPr>
          </a:p>
          <a:p>
            <a:endParaRPr lang="nl-NL" sz="2400" dirty="0">
              <a:latin typeface="Titillium Web" pitchFamily="2" charset="77"/>
            </a:endParaRPr>
          </a:p>
        </p:txBody>
      </p:sp>
      <p:sp>
        <p:nvSpPr>
          <p:cNvPr id="9" name="Rechthoek 8">
            <a:extLst>
              <a:ext uri="{FF2B5EF4-FFF2-40B4-BE49-F238E27FC236}">
                <a16:creationId xmlns:a16="http://schemas.microsoft.com/office/drawing/2014/main" id="{AD071BC4-812F-F54E-B72C-3280D0FDB951}"/>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0" name="Titel 1">
            <a:extLst>
              <a:ext uri="{FF2B5EF4-FFF2-40B4-BE49-F238E27FC236}">
                <a16:creationId xmlns:a16="http://schemas.microsoft.com/office/drawing/2014/main" id="{CBCB26BD-6B61-5C44-9CE6-8171CEC8319A}"/>
              </a:ext>
            </a:extLst>
          </p:cNvPr>
          <p:cNvSpPr>
            <a:spLocks noGrp="1"/>
          </p:cNvSpPr>
          <p:nvPr>
            <p:ph type="title"/>
          </p:nvPr>
        </p:nvSpPr>
        <p:spPr>
          <a:xfrm>
            <a:off x="457200" y="116632"/>
            <a:ext cx="8229600" cy="1143000"/>
          </a:xfrm>
        </p:spPr>
        <p:txBody>
          <a:bodyPr>
            <a:normAutofit/>
          </a:bodyPr>
          <a:lstStyle/>
          <a:p>
            <a:pPr algn="l"/>
            <a:r>
              <a:rPr lang="nl-NL" dirty="0">
                <a:solidFill>
                  <a:schemeClr val="bg1"/>
                </a:solidFill>
                <a:latin typeface="Berlin Sans FB Demi" panose="020E0802020502020306" pitchFamily="34" charset="0"/>
              </a:rPr>
              <a:t>WIE DOET AL MEE? </a:t>
            </a:r>
          </a:p>
        </p:txBody>
      </p:sp>
      <p:cxnSp>
        <p:nvCxnSpPr>
          <p:cNvPr id="11" name="Rechte verbindingslijn 10">
            <a:extLst>
              <a:ext uri="{FF2B5EF4-FFF2-40B4-BE49-F238E27FC236}">
                <a16:creationId xmlns:a16="http://schemas.microsoft.com/office/drawing/2014/main" id="{7628EA2B-A513-B34D-964D-6E0B414B3641}"/>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EB794B04-0EA0-4C10-9CAF-0F10119FD815}"/>
              </a:ext>
            </a:extLst>
          </p:cNvPr>
          <p:cNvSpPr txBox="1"/>
          <p:nvPr/>
        </p:nvSpPr>
        <p:spPr>
          <a:xfrm>
            <a:off x="2942423" y="1496771"/>
            <a:ext cx="2337947" cy="3693319"/>
          </a:xfrm>
          <a:prstGeom prst="rect">
            <a:avLst/>
          </a:prstGeom>
          <a:noFill/>
        </p:spPr>
        <p:txBody>
          <a:bodyPr wrap="square" lIns="91440" tIns="45720" rIns="91440" bIns="45720" rtlCol="0" anchor="t">
            <a:spAutoFit/>
          </a:bodyPr>
          <a:lstStyle/>
          <a:p>
            <a:r>
              <a:rPr lang="nl-NL" sz="2400" b="1" dirty="0"/>
              <a:t>Geldschieters: </a:t>
            </a:r>
          </a:p>
          <a:p>
            <a:pPr marL="285750" indent="-285750">
              <a:buFont typeface="Arial,Sans-Serif" panose="020B0604020202020204" pitchFamily="34" charset="0"/>
              <a:buChar char="•"/>
            </a:pPr>
            <a:r>
              <a:rPr lang="nl-NL" sz="2400">
                <a:ea typeface="+mn-lt"/>
                <a:cs typeface="+mn-lt"/>
              </a:rPr>
              <a:t>ASN Bank</a:t>
            </a:r>
          </a:p>
          <a:p>
            <a:pPr marL="285750" indent="-285750">
              <a:buFont typeface="Arial" panose="020B0604020202020204" pitchFamily="34" charset="0"/>
              <a:buChar char="•"/>
            </a:pPr>
            <a:r>
              <a:rPr lang="nl-NL" sz="2400"/>
              <a:t>Ministerie LNV</a:t>
            </a:r>
            <a:endParaRPr lang="nl-NL">
              <a:cs typeface="Calibri"/>
            </a:endParaRPr>
          </a:p>
          <a:p>
            <a:pPr marL="285750" indent="-285750">
              <a:buFont typeface="Arial" panose="020B0604020202020204" pitchFamily="34" charset="0"/>
              <a:buChar char="•"/>
            </a:pPr>
            <a:r>
              <a:rPr lang="nl-NL" sz="2400" dirty="0"/>
              <a:t>Provincie Gelderland</a:t>
            </a:r>
          </a:p>
          <a:p>
            <a:pPr marL="285750" indent="-285750">
              <a:buFont typeface="Arial" panose="020B0604020202020204" pitchFamily="34" charset="0"/>
              <a:buChar char="•"/>
            </a:pPr>
            <a:r>
              <a:rPr lang="nl-NL" sz="2400" dirty="0"/>
              <a:t>Provincie Noord Holland</a:t>
            </a:r>
          </a:p>
          <a:p>
            <a:pPr marL="285750" indent="-285750">
              <a:buFont typeface="Arial" panose="020B0604020202020204" pitchFamily="34" charset="0"/>
              <a:buChar char="•"/>
            </a:pPr>
            <a:r>
              <a:rPr lang="nl-NL" sz="2400" dirty="0"/>
              <a:t>Garnier</a:t>
            </a:r>
          </a:p>
          <a:p>
            <a:pPr marL="285750" indent="-285750">
              <a:buFont typeface="Arial" panose="020B0604020202020204" pitchFamily="34" charset="0"/>
              <a:buChar char="•"/>
            </a:pPr>
            <a:endParaRPr lang="nl-NL" sz="2400" dirty="0">
              <a:cs typeface="Calibri"/>
            </a:endParaRPr>
          </a:p>
          <a:p>
            <a:endParaRPr lang="nl-NL" dirty="0">
              <a:cs typeface="Calibri"/>
            </a:endParaRPr>
          </a:p>
        </p:txBody>
      </p:sp>
      <p:sp>
        <p:nvSpPr>
          <p:cNvPr id="4" name="Tekstvak 3">
            <a:extLst>
              <a:ext uri="{FF2B5EF4-FFF2-40B4-BE49-F238E27FC236}">
                <a16:creationId xmlns:a16="http://schemas.microsoft.com/office/drawing/2014/main" id="{A3E0E5AC-D951-4C9F-BE6C-654B8D78F861}"/>
              </a:ext>
            </a:extLst>
          </p:cNvPr>
          <p:cNvSpPr txBox="1"/>
          <p:nvPr/>
        </p:nvSpPr>
        <p:spPr>
          <a:xfrm>
            <a:off x="3113045" y="4581128"/>
            <a:ext cx="5602363" cy="1938992"/>
          </a:xfrm>
          <a:prstGeom prst="rect">
            <a:avLst/>
          </a:prstGeom>
          <a:noFill/>
        </p:spPr>
        <p:txBody>
          <a:bodyPr wrap="square" lIns="91440" tIns="45720" rIns="91440" bIns="45720" rtlCol="0" anchor="t">
            <a:spAutoFit/>
          </a:bodyPr>
          <a:lstStyle/>
          <a:p>
            <a:r>
              <a:rPr lang="nl-NL" sz="2400" b="1" dirty="0"/>
              <a:t>Organisaties: </a:t>
            </a:r>
          </a:p>
          <a:p>
            <a:r>
              <a:rPr lang="nl-NL" sz="2400" dirty="0"/>
              <a:t>Plan Boom, IVN Natuureducatie, Landschappen, Steenbreek, Stadswerk, Wilde Weelde, </a:t>
            </a:r>
            <a:r>
              <a:rPr lang="nl-NL" sz="2400"/>
              <a:t>Staatsbosbeheer, Boer en Natuur etc etc   </a:t>
            </a:r>
            <a:endParaRPr lang="nl-NL" sz="2400">
              <a:cs typeface="Calibri"/>
            </a:endParaRPr>
          </a:p>
        </p:txBody>
      </p:sp>
      <p:sp>
        <p:nvSpPr>
          <p:cNvPr id="5" name="TextBox 4">
            <a:extLst>
              <a:ext uri="{FF2B5EF4-FFF2-40B4-BE49-F238E27FC236}">
                <a16:creationId xmlns:a16="http://schemas.microsoft.com/office/drawing/2014/main" id="{25C0B157-7FF7-47A6-931B-F08F5150938E}"/>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6" name="TextBox 5">
            <a:extLst>
              <a:ext uri="{FF2B5EF4-FFF2-40B4-BE49-F238E27FC236}">
                <a16:creationId xmlns:a16="http://schemas.microsoft.com/office/drawing/2014/main" id="{ABE7B3B2-0141-4ADC-A7C1-69BB1ED8D11A}"/>
              </a:ext>
            </a:extLst>
          </p:cNvPr>
          <p:cNvSpPr txBox="1"/>
          <p:nvPr/>
        </p:nvSpPr>
        <p:spPr>
          <a:xfrm>
            <a:off x="5672406" y="2187335"/>
            <a:ext cx="34678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B1A8"/>
                </a:solidFill>
                <a:cs typeface="Calibri"/>
              </a:rPr>
              <a:t>DEZE LIJSTEN ZIJN NIET COMPLEET! KIJK </a:t>
            </a:r>
            <a:r>
              <a:rPr lang="en-US" sz="2000" b="1" dirty="0">
                <a:solidFill>
                  <a:srgbClr val="00B1A8"/>
                </a:solidFill>
                <a:cs typeface="Calibri"/>
                <a:hlinkClick r:id="rId2">
                  <a:extLst>
                    <a:ext uri="{A12FA001-AC4F-418D-AE19-62706E023703}">
                      <ahyp:hlinkClr xmlns:ahyp="http://schemas.microsoft.com/office/drawing/2018/hyperlinkcolor" val="tx"/>
                    </a:ext>
                  </a:extLst>
                </a:hlinkClick>
              </a:rPr>
              <a:t>HIER</a:t>
            </a:r>
            <a:r>
              <a:rPr lang="en-US" sz="2000" b="1">
                <a:solidFill>
                  <a:srgbClr val="00B1A8"/>
                </a:solidFill>
                <a:cs typeface="Calibri"/>
              </a:rPr>
              <a:t> EN WORD OOK </a:t>
            </a:r>
            <a:r>
              <a:rPr lang="en-US" sz="2000" b="1" dirty="0">
                <a:solidFill>
                  <a:srgbClr val="00B1A8"/>
                </a:solidFill>
                <a:cs typeface="Calibri"/>
              </a:rPr>
              <a:t>PARTNER! </a:t>
            </a:r>
          </a:p>
        </p:txBody>
      </p:sp>
    </p:spTree>
    <p:extLst>
      <p:ext uri="{BB962C8B-B14F-4D97-AF65-F5344CB8AC3E}">
        <p14:creationId xmlns:p14="http://schemas.microsoft.com/office/powerpoint/2010/main" val="2588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F4FACAB-E159-4512-B6C7-6B6A0F5E231A}"/>
              </a:ext>
            </a:extLst>
          </p:cNvPr>
          <p:cNvSpPr>
            <a:spLocks noGrp="1"/>
          </p:cNvSpPr>
          <p:nvPr>
            <p:ph idx="1"/>
          </p:nvPr>
        </p:nvSpPr>
        <p:spPr>
          <a:xfrm>
            <a:off x="179513" y="1628800"/>
            <a:ext cx="6696744" cy="4752528"/>
          </a:xfrm>
        </p:spPr>
        <p:txBody>
          <a:bodyPr>
            <a:normAutofit fontScale="92500"/>
          </a:bodyPr>
          <a:lstStyle/>
          <a:p>
            <a:r>
              <a:rPr lang="nl-NL" sz="2400" dirty="0">
                <a:latin typeface="Titillium Web" pitchFamily="2" charset="77"/>
              </a:rPr>
              <a:t>Elke plantlocatie is over 10 jaar een oogstlocatie. </a:t>
            </a:r>
          </a:p>
          <a:p>
            <a:r>
              <a:rPr lang="nl-NL" sz="2400" dirty="0">
                <a:latin typeface="Titillium Web" pitchFamily="2" charset="77"/>
              </a:rPr>
              <a:t>Onbeperkt </a:t>
            </a:r>
            <a:r>
              <a:rPr lang="nl-NL" sz="2400" dirty="0" err="1">
                <a:latin typeface="Titillium Web" pitchFamily="2" charset="77"/>
              </a:rPr>
              <a:t>opschaalbaar</a:t>
            </a:r>
            <a:r>
              <a:rPr lang="nl-NL" sz="2400" dirty="0">
                <a:latin typeface="Titillium Web" pitchFamily="2" charset="77"/>
              </a:rPr>
              <a:t>! </a:t>
            </a:r>
          </a:p>
          <a:p>
            <a:r>
              <a:rPr lang="nl-NL" sz="2400" dirty="0">
                <a:latin typeface="Titillium Web" pitchFamily="2" charset="77"/>
              </a:rPr>
              <a:t>Elke gemeente een </a:t>
            </a:r>
            <a:r>
              <a:rPr lang="nl-NL" sz="2400" dirty="0" err="1">
                <a:latin typeface="Titillium Web" pitchFamily="2" charset="77"/>
              </a:rPr>
              <a:t>bomenhub</a:t>
            </a:r>
            <a:r>
              <a:rPr lang="nl-NL" sz="2400" dirty="0">
                <a:latin typeface="Titillium Web" pitchFamily="2" charset="77"/>
              </a:rPr>
              <a:t>!</a:t>
            </a:r>
          </a:p>
          <a:p>
            <a:r>
              <a:rPr lang="nl-NL" sz="2400" dirty="0">
                <a:latin typeface="Titillium Web" pitchFamily="2" charset="77"/>
              </a:rPr>
              <a:t>Circulair groenbeheer bij alle grote terrein-</a:t>
            </a:r>
          </a:p>
          <a:p>
            <a:pPr marL="0" indent="0">
              <a:buNone/>
            </a:pPr>
            <a:r>
              <a:rPr lang="nl-NL" sz="2400" dirty="0">
                <a:latin typeface="Titillium Web" pitchFamily="2" charset="77"/>
              </a:rPr>
              <a:t>	beherende instanties. </a:t>
            </a:r>
          </a:p>
          <a:p>
            <a:r>
              <a:rPr lang="nl-NL" sz="2400" dirty="0">
                <a:latin typeface="Titillium Web" pitchFamily="2" charset="77"/>
              </a:rPr>
              <a:t>De bosmaaier verdwijnt de kast in</a:t>
            </a:r>
          </a:p>
          <a:p>
            <a:r>
              <a:rPr lang="nl-NL" sz="2400" dirty="0">
                <a:latin typeface="Titillium Web" pitchFamily="2" charset="77"/>
              </a:rPr>
              <a:t>Verplanten kan overal in Noord-Europa! </a:t>
            </a:r>
          </a:p>
          <a:p>
            <a:r>
              <a:rPr lang="nl-NL" sz="2400" dirty="0">
                <a:latin typeface="Titillium Web" pitchFamily="2" charset="77"/>
              </a:rPr>
              <a:t>Frans Timmermans is al enthousiast</a:t>
            </a:r>
          </a:p>
          <a:p>
            <a:r>
              <a:rPr lang="nl-NL" sz="2400" dirty="0">
                <a:latin typeface="Titillium Web" pitchFamily="2" charset="77"/>
              </a:rPr>
              <a:t>Volgend jaar 10 miljoen? </a:t>
            </a:r>
          </a:p>
          <a:p>
            <a:endParaRPr lang="nl-NL" sz="2400" b="1" dirty="0">
              <a:latin typeface="Titillium Web" pitchFamily="2" charset="77"/>
            </a:endParaRPr>
          </a:p>
          <a:p>
            <a:pPr marL="0" indent="0">
              <a:buNone/>
            </a:pPr>
            <a:r>
              <a:rPr lang="nl-NL" sz="4000" dirty="0">
                <a:solidFill>
                  <a:srgbClr val="00B050"/>
                </a:solidFill>
                <a:latin typeface="Arial Black" panose="020B0A04020102020204" pitchFamily="34" charset="0"/>
              </a:rPr>
              <a:t>WIN - WIN - WIN</a:t>
            </a:r>
          </a:p>
          <a:p>
            <a:endParaRPr lang="nl-NL" sz="2400" dirty="0">
              <a:latin typeface="Titillium Web" pitchFamily="2" charset="77"/>
            </a:endParaRPr>
          </a:p>
          <a:p>
            <a:pPr marL="0" indent="0">
              <a:buNone/>
            </a:pPr>
            <a:endParaRPr lang="nl-NL" sz="2400" dirty="0">
              <a:latin typeface="Titillium Web" pitchFamily="2" charset="77"/>
            </a:endParaRPr>
          </a:p>
          <a:p>
            <a:pPr marL="0" indent="0">
              <a:buNone/>
            </a:pPr>
            <a:endParaRPr lang="nl-NL" sz="2400" dirty="0">
              <a:latin typeface="Titillium Web" pitchFamily="2" charset="77"/>
            </a:endParaRPr>
          </a:p>
          <a:p>
            <a:pPr marL="0" indent="0">
              <a:buNone/>
            </a:pPr>
            <a:endParaRPr lang="nl-NL" sz="2400" dirty="0">
              <a:latin typeface="Titillium Web" pitchFamily="2" charset="77"/>
            </a:endParaRPr>
          </a:p>
          <a:p>
            <a:pPr marL="0" indent="0">
              <a:buNone/>
            </a:pPr>
            <a:endParaRPr lang="nl-NL" sz="2400" dirty="0">
              <a:latin typeface="Titillium Web" pitchFamily="2" charset="77"/>
            </a:endParaRPr>
          </a:p>
          <a:p>
            <a:pPr marL="0" indent="0">
              <a:buNone/>
            </a:pPr>
            <a:endParaRPr lang="nl-NL" sz="2400" dirty="0">
              <a:latin typeface="Titillium Web" pitchFamily="2" charset="77"/>
            </a:endParaRPr>
          </a:p>
          <a:p>
            <a:endParaRPr lang="nl-NL" sz="2400" dirty="0">
              <a:latin typeface="Titillium Web" pitchFamily="2" charset="77"/>
            </a:endParaRPr>
          </a:p>
          <a:p>
            <a:endParaRPr lang="nl-NL" sz="2400" dirty="0">
              <a:latin typeface="Titillium Web" pitchFamily="2" charset="77"/>
            </a:endParaRPr>
          </a:p>
          <a:p>
            <a:endParaRPr lang="nl-NL" sz="2400" dirty="0">
              <a:latin typeface="Titillium Web" pitchFamily="2" charset="77"/>
            </a:endParaRPr>
          </a:p>
        </p:txBody>
      </p:sp>
      <p:sp>
        <p:nvSpPr>
          <p:cNvPr id="9" name="Rechthoek 8">
            <a:extLst>
              <a:ext uri="{FF2B5EF4-FFF2-40B4-BE49-F238E27FC236}">
                <a16:creationId xmlns:a16="http://schemas.microsoft.com/office/drawing/2014/main" id="{AD071BC4-812F-F54E-B72C-3280D0FDB951}"/>
              </a:ext>
            </a:extLst>
          </p:cNvPr>
          <p:cNvSpPr/>
          <p:nvPr/>
        </p:nvSpPr>
        <p:spPr>
          <a:xfrm>
            <a:off x="-19436" y="-20687"/>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0" name="Titel 1">
            <a:extLst>
              <a:ext uri="{FF2B5EF4-FFF2-40B4-BE49-F238E27FC236}">
                <a16:creationId xmlns:a16="http://schemas.microsoft.com/office/drawing/2014/main" id="{CBCB26BD-6B61-5C44-9CE6-8171CEC8319A}"/>
              </a:ext>
            </a:extLst>
          </p:cNvPr>
          <p:cNvSpPr>
            <a:spLocks noGrp="1"/>
          </p:cNvSpPr>
          <p:nvPr>
            <p:ph type="title"/>
          </p:nvPr>
        </p:nvSpPr>
        <p:spPr>
          <a:xfrm>
            <a:off x="457200" y="116632"/>
            <a:ext cx="8229600" cy="1143000"/>
          </a:xfrm>
        </p:spPr>
        <p:txBody>
          <a:bodyPr/>
          <a:lstStyle/>
          <a:p>
            <a:pPr algn="l"/>
            <a:r>
              <a:rPr lang="nl-NL" dirty="0">
                <a:solidFill>
                  <a:schemeClr val="bg1"/>
                </a:solidFill>
                <a:latin typeface="Berlin Sans FB Demi" panose="020E0802020502020306" pitchFamily="34" charset="0"/>
              </a:rPr>
              <a:t>1 MILJOEN EN DAN?</a:t>
            </a:r>
          </a:p>
        </p:txBody>
      </p:sp>
      <p:cxnSp>
        <p:nvCxnSpPr>
          <p:cNvPr id="11" name="Rechte verbindingslijn 10">
            <a:extLst>
              <a:ext uri="{FF2B5EF4-FFF2-40B4-BE49-F238E27FC236}">
                <a16:creationId xmlns:a16="http://schemas.microsoft.com/office/drawing/2014/main" id="{7628EA2B-A513-B34D-964D-6E0B414B3641}"/>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18C55B49-71B2-4E1F-AD3A-E5CBF140A294}"/>
              </a:ext>
            </a:extLst>
          </p:cNvPr>
          <p:cNvPicPr>
            <a:picLocks noChangeAspect="1"/>
          </p:cNvPicPr>
          <p:nvPr/>
        </p:nvPicPr>
        <p:blipFill>
          <a:blip r:embed="rId2"/>
          <a:stretch>
            <a:fillRect/>
          </a:stretch>
        </p:blipFill>
        <p:spPr>
          <a:xfrm>
            <a:off x="5796136" y="2306427"/>
            <a:ext cx="3347864" cy="4583385"/>
          </a:xfrm>
          <a:prstGeom prst="rect">
            <a:avLst/>
          </a:prstGeom>
        </p:spPr>
      </p:pic>
    </p:spTree>
    <p:extLst>
      <p:ext uri="{BB962C8B-B14F-4D97-AF65-F5344CB8AC3E}">
        <p14:creationId xmlns:p14="http://schemas.microsoft.com/office/powerpoint/2010/main" val="305878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23482" y="1534270"/>
            <a:ext cx="8229600" cy="4525963"/>
          </a:xfrm>
        </p:spPr>
        <p:txBody>
          <a:bodyPr>
            <a:normAutofit/>
          </a:bodyPr>
          <a:lstStyle/>
          <a:p>
            <a:pPr marL="457200" lvl="1" indent="0">
              <a:buNone/>
            </a:pPr>
            <a:r>
              <a:rPr lang="nl-NL" sz="2000" dirty="0">
                <a:latin typeface="Titillium Web" pitchFamily="2" charset="77"/>
              </a:rPr>
              <a:t>Meer voorbeelden voor persberichten zijn te vinden op de website:</a:t>
            </a:r>
          </a:p>
          <a:p>
            <a:pPr marL="457200" lvl="1" indent="0">
              <a:buNone/>
            </a:pPr>
            <a:r>
              <a:rPr lang="nl-NL" sz="2000" dirty="0">
                <a:latin typeface="Titillium Web" pitchFamily="2" charset="77"/>
                <a:hlinkClick r:id="rId2"/>
              </a:rPr>
              <a:t>meerbomen.nu/nieuws</a:t>
            </a:r>
            <a:endParaRPr lang="nl-NL" sz="2000" dirty="0">
              <a:latin typeface="Titillium Web" pitchFamily="2" charset="77"/>
            </a:endParaRPr>
          </a:p>
          <a:p>
            <a:pPr marL="457200" lvl="1" indent="0">
              <a:buNone/>
            </a:pPr>
            <a:endParaRPr lang="nl-NL" sz="2000" dirty="0">
              <a:latin typeface="Titillium Web" pitchFamily="2" charset="77"/>
            </a:endParaRPr>
          </a:p>
          <a:p>
            <a:pPr marL="457200" lvl="1" indent="0">
              <a:buNone/>
            </a:pPr>
            <a:r>
              <a:rPr lang="nl-NL" sz="2000" dirty="0">
                <a:latin typeface="Titillium Web" pitchFamily="2" charset="77"/>
              </a:rPr>
              <a:t>Kom je er niet uit: stuur een email aan </a:t>
            </a:r>
            <a:r>
              <a:rPr lang="nl-NL" sz="2000" dirty="0">
                <a:latin typeface="Titillium Web" pitchFamily="2" charset="77"/>
                <a:hlinkClick r:id="rId3"/>
              </a:rPr>
              <a:t>info@meerbomen.nu</a:t>
            </a:r>
            <a:r>
              <a:rPr lang="nl-NL" sz="2000" dirty="0">
                <a:latin typeface="Titillium Web" pitchFamily="2" charset="77"/>
              </a:rPr>
              <a:t> </a:t>
            </a:r>
          </a:p>
          <a:p>
            <a:pPr marL="457200" lvl="1" indent="0">
              <a:buNone/>
            </a:pPr>
            <a:r>
              <a:rPr lang="nl-NL" sz="2000" dirty="0">
                <a:latin typeface="Titillium Web" pitchFamily="2" charset="77"/>
              </a:rPr>
              <a:t>En wij helpen je verder! </a:t>
            </a:r>
            <a:r>
              <a:rPr lang="nl-NL" sz="2000" b="1" dirty="0">
                <a:latin typeface="Titillium Web" pitchFamily="2" charset="77"/>
              </a:rPr>
              <a:t>Dankjewel</a:t>
            </a:r>
            <a:r>
              <a:rPr lang="nl-NL" sz="2000" dirty="0">
                <a:latin typeface="Titillium Web" pitchFamily="2" charset="77"/>
              </a:rPr>
              <a:t> voor je inspanningen voor ons grote doel, samen kunnen we ons land weer groen maken!</a:t>
            </a:r>
            <a:endParaRPr lang="nl-NL" sz="2400" dirty="0">
              <a:latin typeface="Titillium Web" pitchFamily="2" charset="77"/>
            </a:endParaRPr>
          </a:p>
          <a:p>
            <a:pPr marL="457200" lvl="1" indent="0">
              <a:buNone/>
            </a:pPr>
            <a:endParaRPr lang="nl-NL" sz="2400" dirty="0">
              <a:latin typeface="Titillium Web" pitchFamily="2" charset="77"/>
            </a:endParaRPr>
          </a:p>
          <a:p>
            <a:pPr marL="457200" lvl="1" indent="0">
              <a:buNone/>
            </a:pPr>
            <a:r>
              <a:rPr lang="nl-NL" sz="2400" dirty="0">
                <a:latin typeface="Titillium Web" pitchFamily="2" charset="77"/>
              </a:rPr>
              <a:t> </a:t>
            </a:r>
          </a:p>
          <a:p>
            <a:pPr marL="457200" lvl="1" indent="0">
              <a:buNone/>
            </a:pPr>
            <a:endParaRPr lang="nl-NL" sz="2400" dirty="0">
              <a:latin typeface="Titillium Web" pitchFamily="2" charset="77"/>
            </a:endParaRPr>
          </a:p>
          <a:p>
            <a:endParaRPr lang="nl-NL" sz="2400" dirty="0">
              <a:latin typeface="Titillium Web" pitchFamily="2" charset="77"/>
            </a:endParaRPr>
          </a:p>
        </p:txBody>
      </p:sp>
      <p:sp>
        <p:nvSpPr>
          <p:cNvPr id="6" name="Rechthoek 5">
            <a:extLst>
              <a:ext uri="{FF2B5EF4-FFF2-40B4-BE49-F238E27FC236}">
                <a16:creationId xmlns:a16="http://schemas.microsoft.com/office/drawing/2014/main" id="{79729540-233C-2541-8E44-F513F9153379}"/>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Titel 1">
            <a:extLst>
              <a:ext uri="{FF2B5EF4-FFF2-40B4-BE49-F238E27FC236}">
                <a16:creationId xmlns:a16="http://schemas.microsoft.com/office/drawing/2014/main" id="{217110DE-5733-7442-9711-2A15A33E23C2}"/>
              </a:ext>
            </a:extLst>
          </p:cNvPr>
          <p:cNvSpPr>
            <a:spLocks noGrp="1"/>
          </p:cNvSpPr>
          <p:nvPr>
            <p:ph type="title"/>
          </p:nvPr>
        </p:nvSpPr>
        <p:spPr>
          <a:xfrm>
            <a:off x="457200" y="116632"/>
            <a:ext cx="8229600" cy="1143000"/>
          </a:xfrm>
        </p:spPr>
        <p:txBody>
          <a:bodyPr/>
          <a:lstStyle/>
          <a:p>
            <a:pPr algn="l"/>
            <a:r>
              <a:rPr lang="nl-NL" dirty="0">
                <a:solidFill>
                  <a:schemeClr val="bg1"/>
                </a:solidFill>
                <a:latin typeface="Berlin Sans FB Demi" panose="020E0802020502020306" pitchFamily="34" charset="0"/>
              </a:rPr>
              <a:t>SUCCES!</a:t>
            </a:r>
          </a:p>
        </p:txBody>
      </p:sp>
      <p:cxnSp>
        <p:nvCxnSpPr>
          <p:cNvPr id="8" name="Rechte verbindingslijn 7">
            <a:extLst>
              <a:ext uri="{FF2B5EF4-FFF2-40B4-BE49-F238E27FC236}">
                <a16:creationId xmlns:a16="http://schemas.microsoft.com/office/drawing/2014/main" id="{43C2C083-34B7-454C-8DDE-5F3E2522D750}"/>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396" y="3780648"/>
            <a:ext cx="4912604" cy="3684453"/>
          </a:xfrm>
          <a:prstGeom prst="rect">
            <a:avLst/>
          </a:prstGeom>
        </p:spPr>
      </p:pic>
      <p:pic>
        <p:nvPicPr>
          <p:cNvPr id="10" name="Afbeelding 9" descr="Afbeelding met auto, buiten, transport, boomstam&#10;&#10;Automatisch gegenereerde beschrijving">
            <a:extLst>
              <a:ext uri="{FF2B5EF4-FFF2-40B4-BE49-F238E27FC236}">
                <a16:creationId xmlns:a16="http://schemas.microsoft.com/office/drawing/2014/main" id="{4BE50FF1-0E0A-4563-B4A7-BCACF4A1BC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80648"/>
            <a:ext cx="4231396" cy="3413204"/>
          </a:xfrm>
          <a:prstGeom prst="rect">
            <a:avLst/>
          </a:prstGeom>
        </p:spPr>
      </p:pic>
    </p:spTree>
    <p:extLst>
      <p:ext uri="{BB962C8B-B14F-4D97-AF65-F5344CB8AC3E}">
        <p14:creationId xmlns:p14="http://schemas.microsoft.com/office/powerpoint/2010/main" val="412294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Meer Bomen Nu: Vrijwilligers aan het woord!">
            <a:hlinkClick r:id="" action="ppaction://media"/>
            <a:extLst>
              <a:ext uri="{FF2B5EF4-FFF2-40B4-BE49-F238E27FC236}">
                <a16:creationId xmlns:a16="http://schemas.microsoft.com/office/drawing/2014/main" id="{1E6A9E28-2B5D-4780-81EF-86CA9961FC1E}"/>
              </a:ext>
            </a:extLst>
          </p:cNvPr>
          <p:cNvPicPr>
            <a:picLocks noGrp="1" noRot="1" noChangeAspect="1"/>
          </p:cNvPicPr>
          <p:nvPr>
            <p:ph idx="1"/>
            <a:videoFile r:link="rId1"/>
          </p:nvPr>
        </p:nvPicPr>
        <p:blipFill>
          <a:blip r:embed="rId3"/>
          <a:stretch>
            <a:fillRect/>
          </a:stretch>
        </p:blipFill>
        <p:spPr>
          <a:xfrm>
            <a:off x="533400" y="1533525"/>
            <a:ext cx="8010525" cy="4525963"/>
          </a:xfrm>
          <a:prstGeom prst="rect">
            <a:avLst/>
          </a:prstGeom>
        </p:spPr>
      </p:pic>
      <p:sp>
        <p:nvSpPr>
          <p:cNvPr id="6" name="Rechthoek 5">
            <a:extLst>
              <a:ext uri="{FF2B5EF4-FFF2-40B4-BE49-F238E27FC236}">
                <a16:creationId xmlns:a16="http://schemas.microsoft.com/office/drawing/2014/main" id="{79729540-233C-2541-8E44-F513F9153379}"/>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Titel 1">
            <a:extLst>
              <a:ext uri="{FF2B5EF4-FFF2-40B4-BE49-F238E27FC236}">
                <a16:creationId xmlns:a16="http://schemas.microsoft.com/office/drawing/2014/main" id="{217110DE-5733-7442-9711-2A15A33E23C2}"/>
              </a:ext>
            </a:extLst>
          </p:cNvPr>
          <p:cNvSpPr>
            <a:spLocks noGrp="1"/>
          </p:cNvSpPr>
          <p:nvPr>
            <p:ph type="title"/>
          </p:nvPr>
        </p:nvSpPr>
        <p:spPr>
          <a:xfrm>
            <a:off x="457200" y="116632"/>
            <a:ext cx="8229600" cy="1143000"/>
          </a:xfrm>
        </p:spPr>
        <p:txBody>
          <a:bodyPr/>
          <a:lstStyle/>
          <a:p>
            <a:pPr algn="l"/>
            <a:r>
              <a:rPr lang="nl-NL" dirty="0">
                <a:solidFill>
                  <a:schemeClr val="bg1"/>
                </a:solidFill>
                <a:latin typeface="Berlin Sans FB Demi" panose="020E0802020502020306" pitchFamily="34" charset="0"/>
              </a:rPr>
              <a:t>SUCCES!</a:t>
            </a:r>
          </a:p>
        </p:txBody>
      </p:sp>
      <p:cxnSp>
        <p:nvCxnSpPr>
          <p:cNvPr id="8" name="Rechte verbindingslijn 7">
            <a:extLst>
              <a:ext uri="{FF2B5EF4-FFF2-40B4-BE49-F238E27FC236}">
                <a16:creationId xmlns:a16="http://schemas.microsoft.com/office/drawing/2014/main" id="{43C2C083-34B7-454C-8DDE-5F3E2522D750}"/>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9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61764" y="4711079"/>
            <a:ext cx="8820472" cy="1698209"/>
          </a:xfrm>
        </p:spPr>
        <p:txBody>
          <a:bodyPr>
            <a:normAutofit/>
          </a:bodyPr>
          <a:lstStyle/>
          <a:p>
            <a:endParaRPr lang="nl-NL" sz="4000" dirty="0">
              <a:solidFill>
                <a:schemeClr val="tx1"/>
              </a:solidFill>
              <a:latin typeface="Arial Black" panose="020B0A04020102020204" pitchFamily="34" charset="0"/>
            </a:endParaRPr>
          </a:p>
        </p:txBody>
      </p:sp>
      <p:sp>
        <p:nvSpPr>
          <p:cNvPr id="5" name="Rectangle 4"/>
          <p:cNvSpPr>
            <a:spLocks noChangeArrowheads="1"/>
          </p:cNvSpPr>
          <p:nvPr/>
        </p:nvSpPr>
        <p:spPr bwMode="auto">
          <a:xfrm>
            <a:off x="0" y="3741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6"/>
          <p:cNvSpPr>
            <a:spLocks noChangeArrowheads="1"/>
          </p:cNvSpPr>
          <p:nvPr/>
        </p:nvSpPr>
        <p:spPr bwMode="auto">
          <a:xfrm>
            <a:off x="0" y="29729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100" b="1" i="0" u="none" strike="noStrike" cap="none" normalizeH="0" baseline="0">
                <a:ln>
                  <a:noFill/>
                </a:ln>
                <a:solidFill>
                  <a:schemeClr val="tx1"/>
                </a:solidFill>
                <a:effectLst/>
                <a:latin typeface="Arial" pitchFamily="34" charset="0"/>
                <a:ea typeface="Calibri" pitchFamily="34" charset="0"/>
                <a:cs typeface="Times New Roman" pitchFamily="18" charset="0"/>
              </a:rPr>
              <a:t> </a:t>
            </a:r>
            <a:endParaRPr kumimoji="0" lang="nl-NL" altLang="nl-NL"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41159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itchFamily="34" charset="0"/>
              <a:cs typeface="Arial" pitchFamily="34" charset="0"/>
            </a:endParaRPr>
          </a:p>
        </p:txBody>
      </p:sp>
      <p:sp>
        <p:nvSpPr>
          <p:cNvPr id="2" name="Titel 1"/>
          <p:cNvSpPr>
            <a:spLocks noGrp="1"/>
          </p:cNvSpPr>
          <p:nvPr>
            <p:ph type="ctrTitle"/>
          </p:nvPr>
        </p:nvSpPr>
        <p:spPr>
          <a:xfrm>
            <a:off x="685800" y="2474814"/>
            <a:ext cx="4392488" cy="256334"/>
          </a:xfrm>
        </p:spPr>
        <p:txBody>
          <a:bodyPr>
            <a:normAutofit fontScale="90000"/>
          </a:bodyPr>
          <a:lstStyle/>
          <a:p>
            <a:pPr>
              <a:lnSpc>
                <a:spcPct val="150000"/>
              </a:lnSpc>
            </a:pPr>
            <a:endParaRPr lang="nl-NL" dirty="0">
              <a:solidFill>
                <a:schemeClr val="bg1"/>
              </a:solidFill>
              <a:latin typeface="HVD Comic Serif Pro" panose="02000506000000020004" pitchFamily="2" charset="77"/>
            </a:endParaRPr>
          </a:p>
        </p:txBody>
      </p:sp>
      <p:pic>
        <p:nvPicPr>
          <p:cNvPr id="17" name="Afbeelding 16">
            <a:extLst>
              <a:ext uri="{FF2B5EF4-FFF2-40B4-BE49-F238E27FC236}">
                <a16:creationId xmlns:a16="http://schemas.microsoft.com/office/drawing/2014/main" id="{E2988550-9EAC-3945-964A-5A4BB8667D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33808"/>
            <a:ext cx="6590584" cy="1883024"/>
          </a:xfrm>
          <a:prstGeom prst="rect">
            <a:avLst/>
          </a:prstGeom>
        </p:spPr>
      </p:pic>
      <p:pic>
        <p:nvPicPr>
          <p:cNvPr id="10" name="Onlinemedia 9" title="Boeren planten 50.000 bomen">
            <a:hlinkClick r:id="" action="ppaction://media"/>
            <a:extLst>
              <a:ext uri="{FF2B5EF4-FFF2-40B4-BE49-F238E27FC236}">
                <a16:creationId xmlns:a16="http://schemas.microsoft.com/office/drawing/2014/main" id="{0B876DF8-D37A-46C0-9A1C-58BBC76D9B70}"/>
              </a:ext>
            </a:extLst>
          </p:cNvPr>
          <p:cNvPicPr>
            <a:picLocks noRot="1" noChangeAspect="1"/>
          </p:cNvPicPr>
          <p:nvPr>
            <a:videoFile r:link="rId1"/>
          </p:nvPr>
        </p:nvPicPr>
        <p:blipFill>
          <a:blip r:embed="rId5"/>
          <a:stretch>
            <a:fillRect/>
          </a:stretch>
        </p:blipFill>
        <p:spPr>
          <a:xfrm>
            <a:off x="1403648" y="1638881"/>
            <a:ext cx="6336704" cy="3580238"/>
          </a:xfrm>
          <a:prstGeom prst="rect">
            <a:avLst/>
          </a:prstGeom>
        </p:spPr>
      </p:pic>
    </p:spTree>
    <p:extLst>
      <p:ext uri="{BB962C8B-B14F-4D97-AF65-F5344CB8AC3E}">
        <p14:creationId xmlns:p14="http://schemas.microsoft.com/office/powerpoint/2010/main" val="392634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59E131AD-41C5-9445-99BA-468ECB0335BB}"/>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0" name="Titel 1">
            <a:extLst>
              <a:ext uri="{FF2B5EF4-FFF2-40B4-BE49-F238E27FC236}">
                <a16:creationId xmlns:a16="http://schemas.microsoft.com/office/drawing/2014/main" id="{73146739-1211-6C47-8B25-533E07B27B21}"/>
              </a:ext>
            </a:extLst>
          </p:cNvPr>
          <p:cNvSpPr>
            <a:spLocks noGrp="1"/>
          </p:cNvSpPr>
          <p:nvPr>
            <p:ph type="title"/>
          </p:nvPr>
        </p:nvSpPr>
        <p:spPr>
          <a:xfrm>
            <a:off x="457200" y="116632"/>
            <a:ext cx="8229600" cy="1143000"/>
          </a:xfrm>
        </p:spPr>
        <p:txBody>
          <a:bodyPr/>
          <a:lstStyle/>
          <a:p>
            <a:pPr algn="l"/>
            <a:r>
              <a:rPr lang="nl-NL" dirty="0">
                <a:solidFill>
                  <a:schemeClr val="bg1"/>
                </a:solidFill>
                <a:latin typeface="Berlin Sans FB Demi" panose="020E0802020502020306" pitchFamily="34" charset="0"/>
              </a:rPr>
              <a:t>WAAROM MEERBOMENNU?</a:t>
            </a:r>
          </a:p>
        </p:txBody>
      </p:sp>
      <p:cxnSp>
        <p:nvCxnSpPr>
          <p:cNvPr id="11" name="Rechte verbindingslijn 10">
            <a:extLst>
              <a:ext uri="{FF2B5EF4-FFF2-40B4-BE49-F238E27FC236}">
                <a16:creationId xmlns:a16="http://schemas.microsoft.com/office/drawing/2014/main" id="{E78684FF-0653-0B43-9190-8B6408DC3893}"/>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p:cNvSpPr>
            <a:spLocks noGrp="1"/>
          </p:cNvSpPr>
          <p:nvPr>
            <p:ph idx="1"/>
          </p:nvPr>
        </p:nvSpPr>
        <p:spPr>
          <a:xfrm>
            <a:off x="457200" y="2996952"/>
            <a:ext cx="5676248" cy="720080"/>
          </a:xfrm>
        </p:spPr>
        <p:txBody>
          <a:bodyPr>
            <a:normAutofit fontScale="85000" lnSpcReduction="20000"/>
          </a:bodyPr>
          <a:lstStyle/>
          <a:p>
            <a:endParaRPr lang="nl-NL" sz="2400" dirty="0">
              <a:latin typeface="Titillium Web" pitchFamily="2" charset="77"/>
            </a:endParaRPr>
          </a:p>
          <a:p>
            <a:r>
              <a:rPr lang="nl-NL" sz="2600" dirty="0">
                <a:latin typeface="Titillium Web" pitchFamily="2" charset="77"/>
              </a:rPr>
              <a:t>Bomen leggen exponentieel CO2 vast!</a:t>
            </a:r>
          </a:p>
          <a:p>
            <a:pPr algn="ctr"/>
            <a:endParaRPr lang="nl-NL" sz="2400" dirty="0">
              <a:latin typeface="Titillium Web" pitchFamily="2" charset="77"/>
            </a:endParaRPr>
          </a:p>
          <a:p>
            <a:pPr marL="0" indent="0">
              <a:buNone/>
            </a:pPr>
            <a:endParaRPr lang="nl-NL" dirty="0"/>
          </a:p>
          <a:p>
            <a:endParaRPr lang="nl-NL" dirty="0"/>
          </a:p>
        </p:txBody>
      </p:sp>
      <p:pic>
        <p:nvPicPr>
          <p:cNvPr id="2" name="Afbeelding 1"/>
          <p:cNvPicPr>
            <a:picLocks noChangeAspect="1"/>
          </p:cNvPicPr>
          <p:nvPr/>
        </p:nvPicPr>
        <p:blipFill>
          <a:blip r:embed="rId2"/>
          <a:stretch>
            <a:fillRect/>
          </a:stretch>
        </p:blipFill>
        <p:spPr>
          <a:xfrm>
            <a:off x="6516216" y="2582995"/>
            <a:ext cx="1993496" cy="1447099"/>
          </a:xfrm>
          <a:prstGeom prst="rect">
            <a:avLst/>
          </a:prstGeom>
        </p:spPr>
      </p:pic>
      <p:sp>
        <p:nvSpPr>
          <p:cNvPr id="4" name="Rechthoek 3"/>
          <p:cNvSpPr/>
          <p:nvPr/>
        </p:nvSpPr>
        <p:spPr>
          <a:xfrm>
            <a:off x="457200" y="1796623"/>
            <a:ext cx="8435280" cy="1200329"/>
          </a:xfrm>
          <a:prstGeom prst="rect">
            <a:avLst/>
          </a:prstGeom>
        </p:spPr>
        <p:txBody>
          <a:bodyPr wrap="square">
            <a:spAutoFit/>
          </a:bodyPr>
          <a:lstStyle/>
          <a:p>
            <a:r>
              <a:rPr lang="nl-NL" sz="2400" dirty="0">
                <a:latin typeface="Titillium Web" pitchFamily="2" charset="77"/>
              </a:rPr>
              <a:t>Klimaat en biodiversiteit zijn </a:t>
            </a:r>
            <a:r>
              <a:rPr lang="nl-NL" sz="2400" b="1" dirty="0">
                <a:latin typeface="Titillium Web" pitchFamily="2" charset="77"/>
              </a:rPr>
              <a:t>ecologische crises</a:t>
            </a:r>
            <a:r>
              <a:rPr lang="nl-NL" sz="2400" dirty="0">
                <a:latin typeface="Titillium Web" pitchFamily="2" charset="77"/>
              </a:rPr>
              <a:t>. Naast uitstoot verminderen, zoeken we ook naar </a:t>
            </a:r>
            <a:r>
              <a:rPr lang="nl-NL" sz="2400" b="1" dirty="0">
                <a:latin typeface="Titillium Web" pitchFamily="2" charset="77"/>
              </a:rPr>
              <a:t>ecologische oplossingen</a:t>
            </a:r>
            <a:r>
              <a:rPr lang="nl-NL" sz="2400" dirty="0">
                <a:latin typeface="Titillium Web" pitchFamily="2" charset="77"/>
              </a:rPr>
              <a:t>: bomen planten!</a:t>
            </a:r>
          </a:p>
        </p:txBody>
      </p:sp>
      <p:pic>
        <p:nvPicPr>
          <p:cNvPr id="5" name="Afbeelding 4"/>
          <p:cNvPicPr>
            <a:picLocks noChangeAspect="1"/>
          </p:cNvPicPr>
          <p:nvPr/>
        </p:nvPicPr>
        <p:blipFill>
          <a:blip r:embed="rId3"/>
          <a:stretch>
            <a:fillRect/>
          </a:stretch>
        </p:blipFill>
        <p:spPr>
          <a:xfrm>
            <a:off x="427149" y="4279628"/>
            <a:ext cx="2453756" cy="2397022"/>
          </a:xfrm>
          <a:prstGeom prst="rect">
            <a:avLst/>
          </a:prstGeom>
        </p:spPr>
      </p:pic>
      <p:sp>
        <p:nvSpPr>
          <p:cNvPr id="8" name="Rechthoek 7"/>
          <p:cNvSpPr/>
          <p:nvPr/>
        </p:nvSpPr>
        <p:spPr>
          <a:xfrm>
            <a:off x="2627784" y="3717032"/>
            <a:ext cx="6059015" cy="3046988"/>
          </a:xfrm>
          <a:prstGeom prst="rect">
            <a:avLst/>
          </a:prstGeom>
        </p:spPr>
        <p:txBody>
          <a:bodyPr wrap="square">
            <a:spAutoFit/>
          </a:bodyPr>
          <a:lstStyle/>
          <a:p>
            <a:endParaRPr lang="nl-NL" sz="2400" dirty="0">
              <a:latin typeface="Titillium Web" pitchFamily="2" charset="77"/>
            </a:endParaRPr>
          </a:p>
          <a:p>
            <a:pPr marL="285750" indent="-285750">
              <a:buFont typeface="Arial" panose="020B0604020202020204" pitchFamily="34" charset="0"/>
              <a:buChar char="•"/>
            </a:pPr>
            <a:r>
              <a:rPr lang="nl-NL" sz="2400" dirty="0">
                <a:latin typeface="Titillium Web" pitchFamily="2" charset="77"/>
              </a:rPr>
              <a:t>Bomen vormen een belangrijke habitat voor vele soorten planten en dieren en dragen daardoor bij aan het verhogen van de </a:t>
            </a:r>
            <a:r>
              <a:rPr lang="nl-NL" sz="2400" u="sng" dirty="0">
                <a:latin typeface="Titillium Web" pitchFamily="2" charset="77"/>
              </a:rPr>
              <a:t>biodiversiteit</a:t>
            </a:r>
          </a:p>
          <a:p>
            <a:endParaRPr lang="nl-NL" sz="2400" dirty="0">
              <a:latin typeface="Titillium Web" pitchFamily="2" charset="77"/>
            </a:endParaRPr>
          </a:p>
          <a:p>
            <a:pPr marL="285750" indent="-285750">
              <a:buFont typeface="Arial" panose="020B0604020202020204" pitchFamily="34" charset="0"/>
              <a:buChar char="•"/>
            </a:pPr>
            <a:r>
              <a:rPr lang="nl-NL" sz="2400" dirty="0">
                <a:latin typeface="Titillium Web" pitchFamily="2" charset="77"/>
              </a:rPr>
              <a:t>Handelingsperspectief: klimaatzorgen omzetten in klimaatactie! </a:t>
            </a:r>
          </a:p>
        </p:txBody>
      </p:sp>
    </p:spTree>
    <p:extLst>
      <p:ext uri="{BB962C8B-B14F-4D97-AF65-F5344CB8AC3E}">
        <p14:creationId xmlns:p14="http://schemas.microsoft.com/office/powerpoint/2010/main" val="230111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59E131AD-41C5-9445-99BA-468ECB0335BB}"/>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0" name="Titel 1">
            <a:extLst>
              <a:ext uri="{FF2B5EF4-FFF2-40B4-BE49-F238E27FC236}">
                <a16:creationId xmlns:a16="http://schemas.microsoft.com/office/drawing/2014/main" id="{73146739-1211-6C47-8B25-533E07B27B21}"/>
              </a:ext>
            </a:extLst>
          </p:cNvPr>
          <p:cNvSpPr>
            <a:spLocks noGrp="1"/>
          </p:cNvSpPr>
          <p:nvPr>
            <p:ph type="title"/>
          </p:nvPr>
        </p:nvSpPr>
        <p:spPr>
          <a:xfrm>
            <a:off x="457200" y="116632"/>
            <a:ext cx="8229600" cy="1143000"/>
          </a:xfrm>
        </p:spPr>
        <p:txBody>
          <a:bodyPr>
            <a:normAutofit fontScale="90000"/>
          </a:bodyPr>
          <a:lstStyle/>
          <a:p>
            <a:pPr algn="l"/>
            <a:r>
              <a:rPr lang="nl-NL" dirty="0">
                <a:solidFill>
                  <a:schemeClr val="bg1"/>
                </a:solidFill>
                <a:latin typeface="Berlin Sans FB Demi"/>
              </a:rPr>
              <a:t>OPLOSSING VOOR 3 </a:t>
            </a:r>
            <a:r>
              <a:rPr lang="nl-NL">
                <a:solidFill>
                  <a:schemeClr val="bg1"/>
                </a:solidFill>
                <a:latin typeface="Berlin Sans FB Demi"/>
              </a:rPr>
              <a:t>PROBLEMEN</a:t>
            </a:r>
          </a:p>
        </p:txBody>
      </p:sp>
      <p:cxnSp>
        <p:nvCxnSpPr>
          <p:cNvPr id="11" name="Rechte verbindingslijn 10">
            <a:extLst>
              <a:ext uri="{FF2B5EF4-FFF2-40B4-BE49-F238E27FC236}">
                <a16:creationId xmlns:a16="http://schemas.microsoft.com/office/drawing/2014/main" id="{E78684FF-0653-0B43-9190-8B6408DC3893}"/>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p:cNvSpPr>
            <a:spLocks noGrp="1"/>
          </p:cNvSpPr>
          <p:nvPr>
            <p:ph idx="1"/>
          </p:nvPr>
        </p:nvSpPr>
        <p:spPr>
          <a:xfrm>
            <a:off x="457200" y="2996952"/>
            <a:ext cx="5676248" cy="720080"/>
          </a:xfrm>
        </p:spPr>
        <p:txBody>
          <a:bodyPr vert="horz" lIns="91440" tIns="45720" rIns="91440" bIns="45720" rtlCol="0" anchor="t">
            <a:normAutofit/>
          </a:bodyPr>
          <a:lstStyle/>
          <a:p>
            <a:pPr marL="0" indent="0">
              <a:buNone/>
            </a:pPr>
            <a:endParaRPr lang="nl-NL" sz="2400" dirty="0">
              <a:latin typeface="Titillium Web" pitchFamily="2" charset="77"/>
            </a:endParaRPr>
          </a:p>
          <a:p>
            <a:pPr algn="ctr"/>
            <a:endParaRPr lang="nl-NL" sz="2400" dirty="0">
              <a:latin typeface="Titillium Web" pitchFamily="2" charset="77"/>
            </a:endParaRPr>
          </a:p>
          <a:p>
            <a:pPr marL="0" indent="0">
              <a:buNone/>
            </a:pPr>
            <a:endParaRPr lang="nl-NL" dirty="0"/>
          </a:p>
          <a:p>
            <a:endParaRPr lang="nl-NL" dirty="0"/>
          </a:p>
        </p:txBody>
      </p:sp>
      <p:sp>
        <p:nvSpPr>
          <p:cNvPr id="4" name="Rechthoek 3"/>
          <p:cNvSpPr/>
          <p:nvPr/>
        </p:nvSpPr>
        <p:spPr>
          <a:xfrm>
            <a:off x="457200" y="1796623"/>
            <a:ext cx="8435280" cy="4893647"/>
          </a:xfrm>
          <a:prstGeom prst="rect">
            <a:avLst/>
          </a:prstGeom>
        </p:spPr>
        <p:txBody>
          <a:bodyPr wrap="square" lIns="91440" tIns="45720" rIns="91440" bIns="45720" anchor="t">
            <a:spAutoFit/>
          </a:bodyPr>
          <a:lstStyle/>
          <a:p>
            <a:pPr>
              <a:buFont typeface="Arial"/>
              <a:buChar char="•"/>
            </a:pPr>
            <a:r>
              <a:rPr lang="nl-NL" sz="2400" dirty="0">
                <a:ea typeface="+mn-lt"/>
                <a:cs typeface="+mn-lt"/>
              </a:rPr>
              <a:t> </a:t>
            </a:r>
            <a:r>
              <a:rPr lang="nl-NL" sz="2400" b="1">
                <a:ea typeface="+mn-lt"/>
                <a:cs typeface="+mn-lt"/>
              </a:rPr>
              <a:t>Kwekers kunnen niet genoeg bomen leveren</a:t>
            </a:r>
            <a:r>
              <a:rPr lang="nl-NL" sz="2400">
                <a:ea typeface="+mn-lt"/>
                <a:cs typeface="+mn-lt"/>
              </a:rPr>
              <a:t> voor EU en NL doelen. Meer Bomen Nu biedt voor veel bomensoorten een </a:t>
            </a:r>
            <a:r>
              <a:rPr lang="nl-NL" sz="2400" dirty="0">
                <a:ea typeface="+mn-lt"/>
                <a:cs typeface="+mn-lt"/>
              </a:rPr>
              <a:t>oplossing.</a:t>
            </a:r>
          </a:p>
          <a:p>
            <a:pPr>
              <a:buFont typeface="Arial"/>
              <a:buChar char="•"/>
            </a:pPr>
            <a:endParaRPr lang="nl-NL" sz="2400" dirty="0">
              <a:ea typeface="+mn-lt"/>
              <a:cs typeface="+mn-lt"/>
            </a:endParaRPr>
          </a:p>
          <a:p>
            <a:pPr>
              <a:buFont typeface="Arial"/>
              <a:buChar char="•"/>
            </a:pPr>
            <a:r>
              <a:rPr lang="nl-NL" sz="2400">
                <a:ea typeface="+mn-lt"/>
                <a:cs typeface="+mn-lt"/>
              </a:rPr>
              <a:t>De bomen die Meer Bomen Nu verzamelt zijn 50-200 cm hoog, groter dan wat men aankoopt voor reguliere bosaanplant. </a:t>
            </a:r>
            <a:r>
              <a:rPr lang="nl-NL" sz="2400" b="1">
                <a:ea typeface="+mn-lt"/>
                <a:cs typeface="+mn-lt"/>
              </a:rPr>
              <a:t>We winnen daarmee klimaattijd</a:t>
            </a:r>
            <a:r>
              <a:rPr lang="nl-NL" sz="2400">
                <a:ea typeface="+mn-lt"/>
                <a:cs typeface="+mn-lt"/>
              </a:rPr>
              <a:t> en zijn al begonnen met planten. </a:t>
            </a:r>
          </a:p>
          <a:p>
            <a:pPr>
              <a:buFont typeface="Arial"/>
              <a:buChar char="•"/>
            </a:pPr>
            <a:endParaRPr lang="nl-NL" sz="2400" dirty="0">
              <a:ea typeface="+mn-lt"/>
              <a:cs typeface="+mn-lt"/>
            </a:endParaRPr>
          </a:p>
          <a:p>
            <a:pPr>
              <a:buFont typeface="Arial"/>
              <a:buChar char="•"/>
            </a:pPr>
            <a:r>
              <a:rPr lang="nl-NL" sz="2400" b="1">
                <a:ea typeface="+mn-lt"/>
                <a:cs typeface="+mn-lt"/>
              </a:rPr>
              <a:t>Er is geen ruimte voor bomen</a:t>
            </a:r>
            <a:r>
              <a:rPr lang="nl-NL" sz="2400">
                <a:ea typeface="+mn-lt"/>
                <a:cs typeface="+mn-lt"/>
              </a:rPr>
              <a:t>. Toch blijkt dat als je bomen gratis aanbiedt, er opeens wel ruimte te zijn. Er zijn veel boeren en burgers die wel bomen willen planten, maar niet weten hoe. Dat is een niche waar wij inspringen.</a:t>
            </a:r>
            <a:endParaRPr lang="nl-NL">
              <a:ea typeface="+mn-lt"/>
              <a:cs typeface="+mn-lt"/>
            </a:endParaRPr>
          </a:p>
          <a:p>
            <a:pPr marL="342900" indent="-342900">
              <a:buFont typeface="Arial"/>
              <a:buChar char="•"/>
            </a:pPr>
            <a:endParaRPr lang="nl-NL" sz="2400" dirty="0">
              <a:latin typeface="Titillium Web"/>
            </a:endParaRPr>
          </a:p>
        </p:txBody>
      </p:sp>
    </p:spTree>
    <p:extLst>
      <p:ext uri="{BB962C8B-B14F-4D97-AF65-F5344CB8AC3E}">
        <p14:creationId xmlns:p14="http://schemas.microsoft.com/office/powerpoint/2010/main" val="34145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5688173" y="1417639"/>
            <a:ext cx="3455828" cy="5440362"/>
          </a:xfrm>
          <a:prstGeom prst="rect">
            <a:avLst/>
          </a:prstGeom>
        </p:spPr>
      </p:pic>
      <p:sp>
        <p:nvSpPr>
          <p:cNvPr id="9" name="Rechthoek 8">
            <a:extLst>
              <a:ext uri="{FF2B5EF4-FFF2-40B4-BE49-F238E27FC236}">
                <a16:creationId xmlns:a16="http://schemas.microsoft.com/office/drawing/2014/main" id="{59E131AD-41C5-9445-99BA-468ECB0335BB}"/>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0" name="Titel 1">
            <a:extLst>
              <a:ext uri="{FF2B5EF4-FFF2-40B4-BE49-F238E27FC236}">
                <a16:creationId xmlns:a16="http://schemas.microsoft.com/office/drawing/2014/main" id="{73146739-1211-6C47-8B25-533E07B27B21}"/>
              </a:ext>
            </a:extLst>
          </p:cNvPr>
          <p:cNvSpPr>
            <a:spLocks noGrp="1"/>
          </p:cNvSpPr>
          <p:nvPr>
            <p:ph type="title"/>
          </p:nvPr>
        </p:nvSpPr>
        <p:spPr>
          <a:xfrm>
            <a:off x="457200" y="116632"/>
            <a:ext cx="8229600" cy="1143000"/>
          </a:xfrm>
        </p:spPr>
        <p:txBody>
          <a:bodyPr>
            <a:normAutofit/>
          </a:bodyPr>
          <a:lstStyle/>
          <a:p>
            <a:pPr algn="l"/>
            <a:r>
              <a:rPr lang="nl-NL" dirty="0">
                <a:solidFill>
                  <a:schemeClr val="bg1"/>
                </a:solidFill>
                <a:latin typeface="Berlin Sans FB Demi" panose="020E0802020502020306" pitchFamily="34" charset="0"/>
              </a:rPr>
              <a:t>HOE DOEN WE DAT?</a:t>
            </a:r>
          </a:p>
        </p:txBody>
      </p:sp>
      <p:cxnSp>
        <p:nvCxnSpPr>
          <p:cNvPr id="11" name="Rechte verbindingslijn 10">
            <a:extLst>
              <a:ext uri="{FF2B5EF4-FFF2-40B4-BE49-F238E27FC236}">
                <a16:creationId xmlns:a16="http://schemas.microsoft.com/office/drawing/2014/main" id="{E78684FF-0653-0B43-9190-8B6408DC3893}"/>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p:cNvSpPr>
            <a:spLocks noGrp="1"/>
          </p:cNvSpPr>
          <p:nvPr>
            <p:ph idx="1"/>
          </p:nvPr>
        </p:nvSpPr>
        <p:spPr>
          <a:xfrm>
            <a:off x="457200" y="1600202"/>
            <a:ext cx="5122912" cy="4997150"/>
          </a:xfrm>
        </p:spPr>
        <p:txBody>
          <a:bodyPr>
            <a:normAutofit fontScale="25000" lnSpcReduction="20000"/>
          </a:bodyPr>
          <a:lstStyle/>
          <a:p>
            <a:r>
              <a:rPr lang="nl-NL" sz="8000" dirty="0">
                <a:latin typeface="Titillium Web" pitchFamily="2" charset="77"/>
              </a:rPr>
              <a:t>Samen de handen uit de mouwen</a:t>
            </a:r>
          </a:p>
          <a:p>
            <a:endParaRPr lang="nl-NL" sz="8000" dirty="0">
              <a:latin typeface="Titillium Web" pitchFamily="2" charset="77"/>
            </a:endParaRPr>
          </a:p>
          <a:p>
            <a:r>
              <a:rPr lang="nl-NL" sz="8000" dirty="0">
                <a:latin typeface="Titillium Web" pitchFamily="2" charset="77"/>
              </a:rPr>
              <a:t>Gebruik maken van wat de natuur ons biedt </a:t>
            </a:r>
          </a:p>
          <a:p>
            <a:endParaRPr lang="nl-NL" sz="8000" dirty="0">
              <a:latin typeface="Titillium Web" pitchFamily="2" charset="77"/>
            </a:endParaRPr>
          </a:p>
          <a:p>
            <a:r>
              <a:rPr lang="nl-NL" sz="8000" dirty="0">
                <a:latin typeface="Titillium Web" pitchFamily="2" charset="77"/>
              </a:rPr>
              <a:t>Samenwerken, doneren, gunnen, groeien, geven, leren en creëren</a:t>
            </a:r>
          </a:p>
          <a:p>
            <a:endParaRPr lang="nl-NL" sz="8000" dirty="0">
              <a:latin typeface="Titillium Web" pitchFamily="2" charset="77"/>
            </a:endParaRPr>
          </a:p>
          <a:p>
            <a:r>
              <a:rPr lang="nl-NL" sz="8000" dirty="0">
                <a:latin typeface="Titillium Web" pitchFamily="2" charset="77"/>
              </a:rPr>
              <a:t>Geen ingewikkelde contracten</a:t>
            </a:r>
          </a:p>
          <a:p>
            <a:endParaRPr lang="nl-NL" sz="8000" dirty="0">
              <a:latin typeface="Titillium Web" pitchFamily="2" charset="77"/>
            </a:endParaRPr>
          </a:p>
          <a:p>
            <a:r>
              <a:rPr lang="nl-NL" sz="8000" dirty="0">
                <a:latin typeface="Titillium Web" pitchFamily="2" charset="77"/>
              </a:rPr>
              <a:t>Gratis is het toverwoord!</a:t>
            </a:r>
          </a:p>
          <a:p>
            <a:endParaRPr lang="nl-NL" sz="8000" dirty="0">
              <a:latin typeface="Titillium Web" pitchFamily="2" charset="77"/>
            </a:endParaRPr>
          </a:p>
          <a:p>
            <a:pPr marL="0" indent="0" algn="ctr">
              <a:buNone/>
            </a:pPr>
            <a:r>
              <a:rPr lang="nl-NL" sz="8000" b="1" dirty="0">
                <a:latin typeface="Titillium Web" pitchFamily="2" charset="77"/>
              </a:rPr>
              <a:t> </a:t>
            </a:r>
          </a:p>
          <a:p>
            <a:pPr marL="0" indent="0" algn="ctr">
              <a:buNone/>
            </a:pPr>
            <a:endParaRPr lang="nl-NL" sz="8000" b="1" dirty="0">
              <a:solidFill>
                <a:srgbClr val="00B050"/>
              </a:solidFill>
              <a:latin typeface="Titillium Web" pitchFamily="2" charset="77"/>
            </a:endParaRPr>
          </a:p>
          <a:p>
            <a:pPr marL="0" indent="0" algn="ctr">
              <a:buNone/>
            </a:pPr>
            <a:r>
              <a:rPr lang="nl-NL" sz="8000" b="1" dirty="0">
                <a:solidFill>
                  <a:srgbClr val="00B050"/>
                </a:solidFill>
                <a:latin typeface="Titillium Web" pitchFamily="2" charset="77"/>
              </a:rPr>
              <a:t>Zo creëren we nieuwe natuur!</a:t>
            </a:r>
          </a:p>
          <a:p>
            <a:pPr marL="0" indent="0" algn="ctr">
              <a:buNone/>
            </a:pPr>
            <a:endParaRPr lang="nl-NL" sz="7400" dirty="0">
              <a:latin typeface="Titillium Web" pitchFamily="2" charset="77"/>
            </a:endParaRPr>
          </a:p>
        </p:txBody>
      </p:sp>
    </p:spTree>
    <p:extLst>
      <p:ext uri="{BB962C8B-B14F-4D97-AF65-F5344CB8AC3E}">
        <p14:creationId xmlns:p14="http://schemas.microsoft.com/office/powerpoint/2010/main" val="297161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a:off x="5688173" y="1417639"/>
            <a:ext cx="3455828" cy="5440362"/>
          </a:xfrm>
          <a:prstGeom prst="rect">
            <a:avLst/>
          </a:prstGeom>
        </p:spPr>
      </p:pic>
      <p:sp>
        <p:nvSpPr>
          <p:cNvPr id="9" name="Rechthoek 8">
            <a:extLst>
              <a:ext uri="{FF2B5EF4-FFF2-40B4-BE49-F238E27FC236}">
                <a16:creationId xmlns:a16="http://schemas.microsoft.com/office/drawing/2014/main" id="{59E131AD-41C5-9445-99BA-468ECB0335BB}"/>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0" name="Titel 1">
            <a:extLst>
              <a:ext uri="{FF2B5EF4-FFF2-40B4-BE49-F238E27FC236}">
                <a16:creationId xmlns:a16="http://schemas.microsoft.com/office/drawing/2014/main" id="{73146739-1211-6C47-8B25-533E07B27B21}"/>
              </a:ext>
            </a:extLst>
          </p:cNvPr>
          <p:cNvSpPr>
            <a:spLocks noGrp="1"/>
          </p:cNvSpPr>
          <p:nvPr>
            <p:ph type="title"/>
          </p:nvPr>
        </p:nvSpPr>
        <p:spPr>
          <a:xfrm>
            <a:off x="457200" y="116632"/>
            <a:ext cx="8229600" cy="1143000"/>
          </a:xfrm>
        </p:spPr>
        <p:txBody>
          <a:bodyPr>
            <a:normAutofit/>
          </a:bodyPr>
          <a:lstStyle/>
          <a:p>
            <a:pPr algn="l"/>
            <a:r>
              <a:rPr lang="nl-NL" dirty="0">
                <a:solidFill>
                  <a:schemeClr val="bg1"/>
                </a:solidFill>
                <a:latin typeface="Berlin Sans FB Demi" panose="020E0802020502020306" pitchFamily="34" charset="0"/>
              </a:rPr>
              <a:t>GRATIS BOMEN??</a:t>
            </a:r>
          </a:p>
        </p:txBody>
      </p:sp>
      <p:cxnSp>
        <p:nvCxnSpPr>
          <p:cNvPr id="11" name="Rechte verbindingslijn 10">
            <a:extLst>
              <a:ext uri="{FF2B5EF4-FFF2-40B4-BE49-F238E27FC236}">
                <a16:creationId xmlns:a16="http://schemas.microsoft.com/office/drawing/2014/main" id="{E78684FF-0653-0B43-9190-8B6408DC3893}"/>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p:cNvSpPr>
            <a:spLocks noGrp="1"/>
          </p:cNvSpPr>
          <p:nvPr>
            <p:ph idx="1"/>
          </p:nvPr>
        </p:nvSpPr>
        <p:spPr>
          <a:xfrm>
            <a:off x="457200" y="1600202"/>
            <a:ext cx="5122912" cy="4997150"/>
          </a:xfrm>
        </p:spPr>
        <p:txBody>
          <a:bodyPr>
            <a:normAutofit fontScale="32500" lnSpcReduction="20000"/>
          </a:bodyPr>
          <a:lstStyle/>
          <a:p>
            <a:r>
              <a:rPr lang="nl-NL" sz="6200" dirty="0">
                <a:latin typeface="Titillium Web" pitchFamily="2" charset="77"/>
              </a:rPr>
              <a:t>Ja, want geen bomen van kwekers maar </a:t>
            </a:r>
            <a:r>
              <a:rPr lang="nl-NL" sz="6200" u="sng" dirty="0">
                <a:latin typeface="Titillium Web" pitchFamily="2" charset="77"/>
              </a:rPr>
              <a:t>zaailingen</a:t>
            </a:r>
            <a:r>
              <a:rPr lang="nl-NL" sz="6200" dirty="0">
                <a:latin typeface="Titillium Web" pitchFamily="2" charset="77"/>
              </a:rPr>
              <a:t> uit de natuur</a:t>
            </a:r>
          </a:p>
          <a:p>
            <a:endParaRPr lang="nl-NL" sz="6200" dirty="0">
              <a:latin typeface="Titillium Web" pitchFamily="2" charset="77"/>
            </a:endParaRPr>
          </a:p>
          <a:p>
            <a:r>
              <a:rPr lang="nl-NL" sz="6200" dirty="0">
                <a:latin typeface="Titillium Web" pitchFamily="2" charset="77"/>
              </a:rPr>
              <a:t>De natuur produceert ieder jaar een overschot aan jonge bomen en struiken</a:t>
            </a:r>
          </a:p>
          <a:p>
            <a:endParaRPr lang="nl-NL" sz="6200" dirty="0">
              <a:latin typeface="Titillium Web" pitchFamily="2" charset="77"/>
            </a:endParaRPr>
          </a:p>
          <a:p>
            <a:r>
              <a:rPr lang="nl-NL" sz="6200" dirty="0">
                <a:latin typeface="Titillium Web" pitchFamily="2" charset="77"/>
              </a:rPr>
              <a:t>Overschot zaailingen, die het niet gaan redden, worden onder deskundige </a:t>
            </a:r>
            <a:r>
              <a:rPr lang="nl-NL" sz="6200" u="sng" dirty="0">
                <a:latin typeface="Titillium Web" pitchFamily="2" charset="77"/>
              </a:rPr>
              <a:t>ecologische begeleiding</a:t>
            </a:r>
            <a:r>
              <a:rPr lang="nl-NL" sz="6200" dirty="0">
                <a:latin typeface="Titillium Web" pitchFamily="2" charset="77"/>
              </a:rPr>
              <a:t> geoogst uit natuurgebieden en parken</a:t>
            </a:r>
          </a:p>
          <a:p>
            <a:endParaRPr lang="nl-NL" sz="6200" dirty="0">
              <a:latin typeface="Titillium Web" pitchFamily="2" charset="77"/>
            </a:endParaRPr>
          </a:p>
          <a:p>
            <a:r>
              <a:rPr lang="nl-NL" sz="6200" dirty="0">
                <a:latin typeface="Titillium Web" pitchFamily="2" charset="77"/>
              </a:rPr>
              <a:t>Gratis zaailingen worden elders geplant, waar de boom voldoende licht en lucht heeft om volwassen te worden</a:t>
            </a:r>
          </a:p>
          <a:p>
            <a:endParaRPr lang="nl-NL" sz="5500" dirty="0">
              <a:latin typeface="Titillium Web" pitchFamily="2" charset="77"/>
            </a:endParaRPr>
          </a:p>
          <a:p>
            <a:pPr marL="0" indent="0" algn="ctr">
              <a:buNone/>
            </a:pPr>
            <a:r>
              <a:rPr lang="nl-NL" sz="5500" b="1" dirty="0">
                <a:latin typeface="Titillium Web" pitchFamily="2" charset="77"/>
              </a:rPr>
              <a:t> </a:t>
            </a:r>
            <a:r>
              <a:rPr lang="nl-NL" sz="7400" b="1" dirty="0">
                <a:solidFill>
                  <a:srgbClr val="00B050"/>
                </a:solidFill>
                <a:latin typeface="Titillium Web" pitchFamily="2" charset="77"/>
              </a:rPr>
              <a:t>Zo creëren we nieuwe natuur!</a:t>
            </a:r>
          </a:p>
          <a:p>
            <a:pPr algn="ctr"/>
            <a:endParaRPr lang="nl-NL" sz="7400" dirty="0">
              <a:latin typeface="Titillium Web" pitchFamily="2" charset="77"/>
            </a:endParaRPr>
          </a:p>
          <a:p>
            <a:pPr marL="0" indent="0">
              <a:buNone/>
            </a:pPr>
            <a:endParaRPr lang="nl-NL" dirty="0"/>
          </a:p>
          <a:p>
            <a:endParaRPr lang="nl-NL" dirty="0"/>
          </a:p>
        </p:txBody>
      </p:sp>
    </p:spTree>
    <p:extLst>
      <p:ext uri="{BB962C8B-B14F-4D97-AF65-F5344CB8AC3E}">
        <p14:creationId xmlns:p14="http://schemas.microsoft.com/office/powerpoint/2010/main" val="395219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59E131AD-41C5-9445-99BA-468ECB0335BB}"/>
              </a:ext>
            </a:extLst>
          </p:cNvPr>
          <p:cNvSpPr/>
          <p:nvPr/>
        </p:nvSpPr>
        <p:spPr>
          <a:xfrm>
            <a:off x="-19436" y="0"/>
            <a:ext cx="9163436" cy="1417638"/>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0" name="Titel 1">
            <a:extLst>
              <a:ext uri="{FF2B5EF4-FFF2-40B4-BE49-F238E27FC236}">
                <a16:creationId xmlns:a16="http://schemas.microsoft.com/office/drawing/2014/main" id="{73146739-1211-6C47-8B25-533E07B27B21}"/>
              </a:ext>
            </a:extLst>
          </p:cNvPr>
          <p:cNvSpPr>
            <a:spLocks noGrp="1"/>
          </p:cNvSpPr>
          <p:nvPr>
            <p:ph type="title"/>
          </p:nvPr>
        </p:nvSpPr>
        <p:spPr>
          <a:xfrm>
            <a:off x="457200" y="116632"/>
            <a:ext cx="8229600" cy="1143000"/>
          </a:xfrm>
        </p:spPr>
        <p:txBody>
          <a:bodyPr>
            <a:normAutofit/>
          </a:bodyPr>
          <a:lstStyle/>
          <a:p>
            <a:pPr algn="l"/>
            <a:r>
              <a:rPr lang="nl-NL" dirty="0">
                <a:solidFill>
                  <a:schemeClr val="bg1"/>
                </a:solidFill>
                <a:latin typeface="Berlin Sans FB Demi" panose="020E0802020502020306" pitchFamily="34" charset="0"/>
              </a:rPr>
              <a:t>WAT DEDEN WE AL?</a:t>
            </a:r>
          </a:p>
        </p:txBody>
      </p:sp>
      <p:cxnSp>
        <p:nvCxnSpPr>
          <p:cNvPr id="11" name="Rechte verbindingslijn 10">
            <a:extLst>
              <a:ext uri="{FF2B5EF4-FFF2-40B4-BE49-F238E27FC236}">
                <a16:creationId xmlns:a16="http://schemas.microsoft.com/office/drawing/2014/main" id="{E78684FF-0653-0B43-9190-8B6408DC3893}"/>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p:cNvSpPr>
            <a:spLocks noGrp="1"/>
          </p:cNvSpPr>
          <p:nvPr>
            <p:ph idx="1"/>
          </p:nvPr>
        </p:nvSpPr>
        <p:spPr>
          <a:xfrm>
            <a:off x="457200" y="1600202"/>
            <a:ext cx="5122912" cy="4997150"/>
          </a:xfrm>
        </p:spPr>
        <p:txBody>
          <a:bodyPr>
            <a:normAutofit fontScale="40000" lnSpcReduction="20000"/>
          </a:bodyPr>
          <a:lstStyle/>
          <a:p>
            <a:r>
              <a:rPr lang="nl-NL" sz="6200" dirty="0">
                <a:latin typeface="Titillium Web" pitchFamily="2" charset="77"/>
              </a:rPr>
              <a:t>190.000 perenbomen en 65.000 sneeuwballen</a:t>
            </a:r>
          </a:p>
          <a:p>
            <a:endParaRPr lang="nl-NL" sz="6200" dirty="0">
              <a:latin typeface="Titillium Web" pitchFamily="2" charset="77"/>
            </a:endParaRPr>
          </a:p>
          <a:p>
            <a:r>
              <a:rPr lang="nl-NL" sz="6200" dirty="0">
                <a:latin typeface="Titillium Web" pitchFamily="2" charset="77"/>
              </a:rPr>
              <a:t>300.000 zaailingen en stekken </a:t>
            </a:r>
          </a:p>
          <a:p>
            <a:pPr marL="0" indent="0">
              <a:buNone/>
            </a:pPr>
            <a:r>
              <a:rPr lang="nl-NL" sz="6200" dirty="0">
                <a:latin typeface="Titillium Web" pitchFamily="2" charset="77"/>
              </a:rPr>
              <a:t>	uit de natuur</a:t>
            </a:r>
          </a:p>
          <a:p>
            <a:endParaRPr lang="nl-NL" sz="6200" dirty="0">
              <a:latin typeface="Titillium Web" pitchFamily="2" charset="77"/>
            </a:endParaRPr>
          </a:p>
          <a:p>
            <a:r>
              <a:rPr lang="nl-NL" sz="6200" dirty="0">
                <a:latin typeface="Titillium Web" pitchFamily="2" charset="77"/>
              </a:rPr>
              <a:t>80% heeft het overleefd</a:t>
            </a:r>
          </a:p>
          <a:p>
            <a:endParaRPr lang="nl-NL" sz="6200" dirty="0">
              <a:latin typeface="Titillium Web" pitchFamily="2" charset="77"/>
            </a:endParaRPr>
          </a:p>
          <a:p>
            <a:r>
              <a:rPr lang="nl-NL" sz="6200" dirty="0">
                <a:latin typeface="Titillium Web" pitchFamily="2" charset="77"/>
              </a:rPr>
              <a:t>4.000 vrijwilligers: boeren, burgers, boswachters, groenbeheerders, chauffeurs… </a:t>
            </a:r>
          </a:p>
          <a:p>
            <a:endParaRPr lang="nl-NL" sz="6200" dirty="0">
              <a:latin typeface="Titillium Web" pitchFamily="2" charset="77"/>
            </a:endParaRPr>
          </a:p>
          <a:p>
            <a:r>
              <a:rPr lang="nl-NL" sz="6200" dirty="0">
                <a:latin typeface="Titillium Web" pitchFamily="2" charset="77"/>
              </a:rPr>
              <a:t>Bomenplanner!</a:t>
            </a:r>
          </a:p>
          <a:p>
            <a:endParaRPr lang="nl-NL" sz="5500" dirty="0">
              <a:latin typeface="Titillium Web" pitchFamily="2" charset="77"/>
            </a:endParaRPr>
          </a:p>
          <a:p>
            <a:pPr algn="ctr"/>
            <a:endParaRPr lang="nl-NL" sz="7400" dirty="0">
              <a:latin typeface="Titillium Web" pitchFamily="2" charset="77"/>
            </a:endParaRPr>
          </a:p>
          <a:p>
            <a:pPr marL="0" indent="0">
              <a:buNone/>
            </a:pPr>
            <a:endParaRPr lang="nl-NL" dirty="0"/>
          </a:p>
          <a:p>
            <a:endParaRPr lang="nl-NL" dirty="0"/>
          </a:p>
        </p:txBody>
      </p:sp>
      <p:pic>
        <p:nvPicPr>
          <p:cNvPr id="3" name="Afbeelding 2">
            <a:extLst>
              <a:ext uri="{FF2B5EF4-FFF2-40B4-BE49-F238E27FC236}">
                <a16:creationId xmlns:a16="http://schemas.microsoft.com/office/drawing/2014/main" id="{A7A0E3AB-7A49-4B61-BDE9-EC4B152174F3}"/>
              </a:ext>
            </a:extLst>
          </p:cNvPr>
          <p:cNvPicPr>
            <a:picLocks noChangeAspect="1"/>
          </p:cNvPicPr>
          <p:nvPr/>
        </p:nvPicPr>
        <p:blipFill>
          <a:blip r:embed="rId2"/>
          <a:stretch>
            <a:fillRect/>
          </a:stretch>
        </p:blipFill>
        <p:spPr>
          <a:xfrm>
            <a:off x="5248275" y="1381437"/>
            <a:ext cx="3895725" cy="5505450"/>
          </a:xfrm>
          <a:prstGeom prst="rect">
            <a:avLst/>
          </a:prstGeom>
        </p:spPr>
      </p:pic>
    </p:spTree>
    <p:extLst>
      <p:ext uri="{BB962C8B-B14F-4D97-AF65-F5344CB8AC3E}">
        <p14:creationId xmlns:p14="http://schemas.microsoft.com/office/powerpoint/2010/main" val="3645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12776"/>
            <a:ext cx="8229600" cy="4525963"/>
          </a:xfrm>
        </p:spPr>
        <p:txBody>
          <a:bodyPr vert="horz" lIns="91440" tIns="45720" rIns="91440" bIns="45720" rtlCol="0" anchor="t">
            <a:noAutofit/>
          </a:bodyPr>
          <a:lstStyle/>
          <a:p>
            <a:endParaRPr lang="nl-NL" sz="2400" dirty="0">
              <a:latin typeface="Titillium Web" pitchFamily="2" charset="77"/>
            </a:endParaRPr>
          </a:p>
          <a:p>
            <a:r>
              <a:rPr lang="nl-NL" sz="2400" dirty="0">
                <a:latin typeface="Titillium Web" pitchFamily="2" charset="77"/>
              </a:rPr>
              <a:t>Andere manier van kijken, elk lelijk hondenparkje kan een oogstlocatie zijn!</a:t>
            </a:r>
          </a:p>
          <a:p>
            <a:r>
              <a:rPr lang="nl-NL" sz="2400" dirty="0">
                <a:latin typeface="Titillium Web" pitchFamily="2" charset="77"/>
              </a:rPr>
              <a:t>Alleen met toestemming van terreinbeheerder</a:t>
            </a:r>
          </a:p>
          <a:p>
            <a:r>
              <a:rPr lang="nl-NL" sz="2400" dirty="0">
                <a:latin typeface="Titillium Web" pitchFamily="2" charset="77"/>
              </a:rPr>
              <a:t>Van knie tot manshoogte, aarde laten we achter</a:t>
            </a:r>
          </a:p>
          <a:p>
            <a:r>
              <a:rPr lang="nl-NL" sz="2400" dirty="0">
                <a:latin typeface="Titillium Web" pitchFamily="2" charset="77"/>
              </a:rPr>
              <a:t>We helpen natuurbeheerders alle soorten verwijderen, invasieve exoten laten we achter</a:t>
            </a:r>
          </a:p>
          <a:p>
            <a:r>
              <a:rPr lang="nl-NL" sz="2400" dirty="0">
                <a:latin typeface="Titillium Web" pitchFamily="2" charset="77"/>
              </a:rPr>
              <a:t>De mooiste laten we staan</a:t>
            </a:r>
          </a:p>
          <a:p>
            <a:r>
              <a:rPr lang="nl-NL" sz="2400" dirty="0">
                <a:latin typeface="Titillium Web" pitchFamily="2" charset="77"/>
              </a:rPr>
              <a:t>Op zoek naar gewilde soorten</a:t>
            </a:r>
          </a:p>
          <a:p>
            <a:r>
              <a:rPr lang="nl-NL" sz="2400" dirty="0">
                <a:latin typeface="Titillium Web" pitchFamily="2" charset="77"/>
              </a:rPr>
              <a:t>Sorteren, bundelen, labelen</a:t>
            </a:r>
          </a:p>
          <a:p>
            <a:r>
              <a:rPr lang="nl-NL" sz="2400">
                <a:latin typeface="Titillium Web"/>
              </a:rPr>
              <a:t>2x Doneer-een-zaailing</a:t>
            </a:r>
            <a:endParaRPr lang="nl-NL" sz="2400" dirty="0">
              <a:latin typeface="Titillium Web" pitchFamily="2" charset="77"/>
            </a:endParaRPr>
          </a:p>
          <a:p>
            <a:pPr marL="0" indent="0">
              <a:buNone/>
            </a:pPr>
            <a:r>
              <a:rPr lang="nl-NL" sz="2400">
                <a:latin typeface="Titillium Web"/>
              </a:rPr>
              <a:t>-weekend</a:t>
            </a:r>
            <a:endParaRPr lang="nl-NL" sz="2400">
              <a:latin typeface="Titillium Web" pitchFamily="2" charset="77"/>
            </a:endParaRPr>
          </a:p>
          <a:p>
            <a:pPr lvl="1"/>
            <a:endParaRPr lang="nl-NL" sz="2000" dirty="0">
              <a:latin typeface="Titillium Web" pitchFamily="2" charset="77"/>
            </a:endParaRPr>
          </a:p>
        </p:txBody>
      </p:sp>
      <p:sp>
        <p:nvSpPr>
          <p:cNvPr id="5" name="Titel 4">
            <a:extLst>
              <a:ext uri="{FF2B5EF4-FFF2-40B4-BE49-F238E27FC236}">
                <a16:creationId xmlns:a16="http://schemas.microsoft.com/office/drawing/2014/main" id="{E5D084E7-1052-4A47-8B53-B6CD089E0F66}"/>
              </a:ext>
            </a:extLst>
          </p:cNvPr>
          <p:cNvSpPr>
            <a:spLocks noGrp="1"/>
          </p:cNvSpPr>
          <p:nvPr>
            <p:ph type="title"/>
          </p:nvPr>
        </p:nvSpPr>
        <p:spPr/>
        <p:txBody>
          <a:bodyPr/>
          <a:lstStyle/>
          <a:p>
            <a:endParaRPr lang="nl-NL"/>
          </a:p>
        </p:txBody>
      </p:sp>
      <p:sp>
        <p:nvSpPr>
          <p:cNvPr id="6" name="Rechthoek 5">
            <a:extLst>
              <a:ext uri="{FF2B5EF4-FFF2-40B4-BE49-F238E27FC236}">
                <a16:creationId xmlns:a16="http://schemas.microsoft.com/office/drawing/2014/main" id="{607737CF-30D4-5741-A708-ACD4F321C497}"/>
              </a:ext>
            </a:extLst>
          </p:cNvPr>
          <p:cNvSpPr/>
          <p:nvPr/>
        </p:nvSpPr>
        <p:spPr>
          <a:xfrm>
            <a:off x="-19436" y="0"/>
            <a:ext cx="9163436" cy="1417638"/>
          </a:xfrm>
          <a:prstGeom prst="rect">
            <a:avLst/>
          </a:prstGeom>
          <a:solidFill>
            <a:srgbClr val="00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Titel 1">
            <a:extLst>
              <a:ext uri="{FF2B5EF4-FFF2-40B4-BE49-F238E27FC236}">
                <a16:creationId xmlns:a16="http://schemas.microsoft.com/office/drawing/2014/main" id="{1EB6E174-BDB7-984B-BAD9-75BF6EB00A28}"/>
              </a:ext>
            </a:extLst>
          </p:cNvPr>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b="1" dirty="0">
                <a:solidFill>
                  <a:schemeClr val="bg1"/>
                </a:solidFill>
                <a:latin typeface="HVD Comic Serif Pro" panose="02000506000000020004" pitchFamily="2" charset="77"/>
              </a:rPr>
              <a:t>HOE WERKT HET - OOGSTEN</a:t>
            </a:r>
          </a:p>
        </p:txBody>
      </p:sp>
      <p:cxnSp>
        <p:nvCxnSpPr>
          <p:cNvPr id="8" name="Rechte verbindingslijn 7">
            <a:extLst>
              <a:ext uri="{FF2B5EF4-FFF2-40B4-BE49-F238E27FC236}">
                <a16:creationId xmlns:a16="http://schemas.microsoft.com/office/drawing/2014/main" id="{4537D212-1834-BE44-B7D8-937AA5052764}"/>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Afbeelding 8" descr="Afbeelding met buiten, gras, boom, park&#10;&#10;Automatisch gegenereerde beschrijving">
            <a:extLst>
              <a:ext uri="{FF2B5EF4-FFF2-40B4-BE49-F238E27FC236}">
                <a16:creationId xmlns:a16="http://schemas.microsoft.com/office/drawing/2014/main" id="{4209FC07-D979-4A5D-808F-3CD383FDE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380984"/>
            <a:ext cx="4032448" cy="2376490"/>
          </a:xfrm>
          <a:prstGeom prst="rect">
            <a:avLst/>
          </a:prstGeom>
        </p:spPr>
      </p:pic>
    </p:spTree>
    <p:extLst>
      <p:ext uri="{BB962C8B-B14F-4D97-AF65-F5344CB8AC3E}">
        <p14:creationId xmlns:p14="http://schemas.microsoft.com/office/powerpoint/2010/main" val="15628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12776"/>
            <a:ext cx="8229600" cy="4525963"/>
          </a:xfrm>
        </p:spPr>
        <p:txBody>
          <a:bodyPr vert="horz" lIns="91440" tIns="45720" rIns="91440" bIns="45720" rtlCol="0" anchor="t">
            <a:noAutofit/>
          </a:bodyPr>
          <a:lstStyle/>
          <a:p>
            <a:endParaRPr lang="nl-NL" sz="2400" dirty="0">
              <a:latin typeface="Titillium Web" pitchFamily="2" charset="77"/>
            </a:endParaRPr>
          </a:p>
          <a:p>
            <a:endParaRPr lang="nl-NL" sz="2400" dirty="0">
              <a:latin typeface="Titillium Web" pitchFamily="2" charset="77"/>
            </a:endParaRPr>
          </a:p>
          <a:p>
            <a:pPr lvl="1"/>
            <a:endParaRPr lang="nl-NL" sz="2000" dirty="0">
              <a:latin typeface="Titillium Web" pitchFamily="2" charset="77"/>
            </a:endParaRPr>
          </a:p>
        </p:txBody>
      </p:sp>
      <p:sp>
        <p:nvSpPr>
          <p:cNvPr id="5" name="Titel 4">
            <a:extLst>
              <a:ext uri="{FF2B5EF4-FFF2-40B4-BE49-F238E27FC236}">
                <a16:creationId xmlns:a16="http://schemas.microsoft.com/office/drawing/2014/main" id="{E5D084E7-1052-4A47-8B53-B6CD089E0F66}"/>
              </a:ext>
            </a:extLst>
          </p:cNvPr>
          <p:cNvSpPr>
            <a:spLocks noGrp="1"/>
          </p:cNvSpPr>
          <p:nvPr>
            <p:ph type="title"/>
          </p:nvPr>
        </p:nvSpPr>
        <p:spPr/>
        <p:txBody>
          <a:bodyPr/>
          <a:lstStyle/>
          <a:p>
            <a:endParaRPr lang="nl-NL"/>
          </a:p>
        </p:txBody>
      </p:sp>
      <p:sp>
        <p:nvSpPr>
          <p:cNvPr id="6" name="Rechthoek 5">
            <a:extLst>
              <a:ext uri="{FF2B5EF4-FFF2-40B4-BE49-F238E27FC236}">
                <a16:creationId xmlns:a16="http://schemas.microsoft.com/office/drawing/2014/main" id="{607737CF-30D4-5741-A708-ACD4F321C497}"/>
              </a:ext>
            </a:extLst>
          </p:cNvPr>
          <p:cNvSpPr/>
          <p:nvPr/>
        </p:nvSpPr>
        <p:spPr>
          <a:xfrm>
            <a:off x="-19436" y="0"/>
            <a:ext cx="9163436" cy="1417638"/>
          </a:xfrm>
          <a:prstGeom prst="rect">
            <a:avLst/>
          </a:prstGeom>
          <a:solidFill>
            <a:srgbClr val="00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Titel 1">
            <a:extLst>
              <a:ext uri="{FF2B5EF4-FFF2-40B4-BE49-F238E27FC236}">
                <a16:creationId xmlns:a16="http://schemas.microsoft.com/office/drawing/2014/main" id="{1EB6E174-BDB7-984B-BAD9-75BF6EB00A28}"/>
              </a:ext>
            </a:extLst>
          </p:cNvPr>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b="1" dirty="0">
                <a:solidFill>
                  <a:schemeClr val="bg1"/>
                </a:solidFill>
                <a:latin typeface="HVD Comic Serif Pro"/>
              </a:rPr>
              <a:t>HOE WERKT HET - SOORTEN</a:t>
            </a:r>
            <a:endParaRPr lang="nl-NL" b="1" dirty="0">
              <a:solidFill>
                <a:schemeClr val="bg1"/>
              </a:solidFill>
              <a:latin typeface="HVD Comic Serif Pro" panose="02000506000000020004" pitchFamily="2" charset="77"/>
            </a:endParaRPr>
          </a:p>
        </p:txBody>
      </p:sp>
      <p:cxnSp>
        <p:nvCxnSpPr>
          <p:cNvPr id="8" name="Rechte verbindingslijn 7">
            <a:extLst>
              <a:ext uri="{FF2B5EF4-FFF2-40B4-BE49-F238E27FC236}">
                <a16:creationId xmlns:a16="http://schemas.microsoft.com/office/drawing/2014/main" id="{4537D212-1834-BE44-B7D8-937AA5052764}"/>
              </a:ext>
            </a:extLst>
          </p:cNvPr>
          <p:cNvCxnSpPr>
            <a:cxnSpLocks/>
          </p:cNvCxnSpPr>
          <p:nvPr/>
        </p:nvCxnSpPr>
        <p:spPr>
          <a:xfrm>
            <a:off x="539552" y="1124744"/>
            <a:ext cx="100811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3">
            <a:extLst>
              <a:ext uri="{FF2B5EF4-FFF2-40B4-BE49-F238E27FC236}">
                <a16:creationId xmlns:a16="http://schemas.microsoft.com/office/drawing/2014/main" id="{260D903E-250E-478C-9106-6F9E638059CD}"/>
              </a:ext>
            </a:extLst>
          </p:cNvPr>
          <p:cNvPicPr>
            <a:picLocks noChangeAspect="1"/>
          </p:cNvPicPr>
          <p:nvPr/>
        </p:nvPicPr>
        <p:blipFill>
          <a:blip r:embed="rId2"/>
          <a:stretch>
            <a:fillRect/>
          </a:stretch>
        </p:blipFill>
        <p:spPr>
          <a:xfrm>
            <a:off x="1" y="1547830"/>
            <a:ext cx="8738557" cy="4702621"/>
          </a:xfrm>
          <a:prstGeom prst="rect">
            <a:avLst/>
          </a:prstGeom>
        </p:spPr>
      </p:pic>
      <p:sp>
        <p:nvSpPr>
          <p:cNvPr id="4" name="TextBox 3">
            <a:extLst>
              <a:ext uri="{FF2B5EF4-FFF2-40B4-BE49-F238E27FC236}">
                <a16:creationId xmlns:a16="http://schemas.microsoft.com/office/drawing/2014/main" id="{42DE0D33-2A0B-4D0F-9959-0A6416F6A6AC}"/>
              </a:ext>
            </a:extLst>
          </p:cNvPr>
          <p:cNvSpPr txBox="1"/>
          <p:nvPr/>
        </p:nvSpPr>
        <p:spPr>
          <a:xfrm>
            <a:off x="362309" y="5995358"/>
            <a:ext cx="71426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47D5B"/>
                </a:solidFill>
                <a:cs typeface="Calibri"/>
              </a:rPr>
              <a:t>www.meerbomen.nu/over-de-actie/downloads</a:t>
            </a:r>
          </a:p>
        </p:txBody>
      </p:sp>
      <p:sp>
        <p:nvSpPr>
          <p:cNvPr id="10" name="TextBox 9">
            <a:extLst>
              <a:ext uri="{FF2B5EF4-FFF2-40B4-BE49-F238E27FC236}">
                <a16:creationId xmlns:a16="http://schemas.microsoft.com/office/drawing/2014/main" id="{753F475C-6323-43C1-926D-AA049CEE1085}"/>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82884371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49087347CF6C41B51F4452E14EE8DA" ma:contentTypeVersion="13" ma:contentTypeDescription="Een nieuw document maken." ma:contentTypeScope="" ma:versionID="97881b19bae51f8581e1b7678a11a423">
  <xsd:schema xmlns:xsd="http://www.w3.org/2001/XMLSchema" xmlns:xs="http://www.w3.org/2001/XMLSchema" xmlns:p="http://schemas.microsoft.com/office/2006/metadata/properties" xmlns:ns2="617e5126-95ed-4b84-b2de-31e85270f00c" xmlns:ns3="7bb9da7a-83f6-46e5-8b87-fdf6771eb1f6" targetNamespace="http://schemas.microsoft.com/office/2006/metadata/properties" ma:root="true" ma:fieldsID="1d20fafbd505328ee8df488dc7acf083" ns2:_="" ns3:_="">
    <xsd:import namespace="617e5126-95ed-4b84-b2de-31e85270f00c"/>
    <xsd:import namespace="7bb9da7a-83f6-46e5-8b87-fdf6771eb1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e5126-95ed-4b84-b2de-31e85270f0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b9da7a-83f6-46e5-8b87-fdf6771eb1f6"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C23285-770D-49CF-BDD1-6B82994DE5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29F738-C7C5-4B14-ACF1-1FEB20AD4543}">
  <ds:schemaRefs>
    <ds:schemaRef ds:uri="http://schemas.microsoft.com/sharepoint/v3/contenttype/forms"/>
  </ds:schemaRefs>
</ds:datastoreItem>
</file>

<file path=customXml/itemProps3.xml><?xml version="1.0" encoding="utf-8"?>
<ds:datastoreItem xmlns:ds="http://schemas.openxmlformats.org/officeDocument/2006/customXml" ds:itemID="{D19ECC7E-8B7A-40F9-AD33-6C768B334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e5126-95ed-4b84-b2de-31e85270f00c"/>
    <ds:schemaRef ds:uri="7bb9da7a-83f6-46e5-8b87-fdf6771eb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1367</TotalTime>
  <Words>1023</Words>
  <Application>Microsoft Office PowerPoint</Application>
  <PresentationFormat>On-screen Show (4:3)</PresentationFormat>
  <Paragraphs>240</Paragraphs>
  <Slides>19</Slides>
  <Notes>2</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Kantoorthema</vt:lpstr>
      <vt:lpstr>EEN MILJOEN EXTRA BOMEN IN 2021 </vt:lpstr>
      <vt:lpstr>PowerPoint Presentation</vt:lpstr>
      <vt:lpstr>WAAROM MEERBOMENNU?</vt:lpstr>
      <vt:lpstr>OPLOSSING VOOR 3 PROBLEMEN</vt:lpstr>
      <vt:lpstr>HOE DOEN WE DAT?</vt:lpstr>
      <vt:lpstr>GRATIS BOMEN??</vt:lpstr>
      <vt:lpstr>WAT DEDEN WE AL?</vt:lpstr>
      <vt:lpstr>PowerPoint Presentation</vt:lpstr>
      <vt:lpstr>PowerPoint Presentation</vt:lpstr>
      <vt:lpstr>PowerPoint Presentation</vt:lpstr>
      <vt:lpstr>PowerPoint Presentation</vt:lpstr>
      <vt:lpstr>PowerPoint Presentation</vt:lpstr>
      <vt:lpstr>WAT KAN JIJ DOEN?</vt:lpstr>
      <vt:lpstr>WAT KAN DE GEMEENTE/TBO DOEN?</vt:lpstr>
      <vt:lpstr>SPREAD THE WORD!</vt:lpstr>
      <vt:lpstr>WIE DOET AL MEE? </vt:lpstr>
      <vt:lpstr>1 MILJOEN EN DAN?</vt:lpstr>
      <vt:lpstr>SUCCES!</vt:lpstr>
      <vt:lpstr>SUCCES!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KENNISMAKINGSDAG MEERBOMEN.NU COORDINATOREN</dc:title>
  <dc:creator>Franke</dc:creator>
  <cp:lastModifiedBy>Hanneke van Ormondt | Urgenda</cp:lastModifiedBy>
  <cp:revision>295</cp:revision>
  <cp:lastPrinted>2021-02-17T17:46:33Z</cp:lastPrinted>
  <dcterms:created xsi:type="dcterms:W3CDTF">2020-08-17T16:34:56Z</dcterms:created>
  <dcterms:modified xsi:type="dcterms:W3CDTF">2021-09-28T08:40:12Z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0x010100B749087347CF6C41B51F4452E14EE8DA</vt:lpwstr>
  </property>
</Properties>
</file>